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media/image28.jpeg" ContentType="image/jpeg"/>
  <Override PartName="/ppt/media/image1.png" ContentType="image/png"/>
  <Override PartName="/ppt/media/image31.png" ContentType="image/png"/>
  <Override PartName="/ppt/media/image7.jpeg" ContentType="image/jpeg"/>
  <Override PartName="/ppt/media/image2.png" ContentType="image/png"/>
  <Override PartName="/ppt/media/image3.svg" ContentType="image/svg"/>
  <Override PartName="/ppt/media/image29.jpeg" ContentType="image/jpeg"/>
  <Override PartName="/ppt/media/image6.png" ContentType="image/png"/>
  <Override PartName="/ppt/media/image8.jpeg" ContentType="image/jpeg"/>
  <Override PartName="/ppt/media/image4.png" ContentType="image/png"/>
  <Override PartName="/ppt/media/image45.jpeg" ContentType="image/jpeg"/>
  <Override PartName="/ppt/media/image5.jpeg" ContentType="image/jpeg"/>
  <Override PartName="/ppt/media/image9.png" ContentType="image/png"/>
  <Override PartName="/ppt/media/image10.jpeg" ContentType="image/jpeg"/>
  <Override PartName="/ppt/media/image11.jpeg" ContentType="image/jpeg"/>
  <Override PartName="/ppt/media/image12.jpeg" ContentType="image/jpeg"/>
  <Override PartName="/ppt/media/image13.png" ContentType="image/pn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png" ContentType="image/png"/>
  <Override PartName="/ppt/media/image4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png" ContentType="image/png"/>
  <Override PartName="/ppt/media/image27.jpeg" ContentType="image/jpeg"/>
  <Override PartName="/ppt/media/image30.jpeg" ContentType="image/jpeg"/>
  <Override PartName="/ppt/media/image32.jpeg" ContentType="image/jpeg"/>
  <Override PartName="/ppt/media/image33.jpeg" ContentType="image/jpeg"/>
  <Override PartName="/ppt/media/image34.png" ContentType="image/png"/>
  <Override PartName="/ppt/media/image35.png" ContentType="image/png"/>
  <Override PartName="/ppt/media/image37.jpeg" ContentType="image/jpeg"/>
  <Override PartName="/ppt/media/image36.jpeg" ContentType="image/jpeg"/>
  <Override PartName="/ppt/media/image38.png" ContentType="image/png"/>
  <Override PartName="/ppt/media/image39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</p:sldIdLst>
  <p:sldSz cx="18288000" cy="10287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33" Type="http://schemas.openxmlformats.org/officeDocument/2006/relationships/slide" Target="slides/slide21.xml"/><Relationship Id="rId34" Type="http://schemas.openxmlformats.org/officeDocument/2006/relationships/slide" Target="slides/slide22.xml"/><Relationship Id="rId35" Type="http://schemas.openxmlformats.org/officeDocument/2006/relationships/slide" Target="slides/slide23.xml"/><Relationship Id="rId36" Type="http://schemas.openxmlformats.org/officeDocument/2006/relationships/slide" Target="slides/slide24.xml"/><Relationship Id="rId37" Type="http://schemas.openxmlformats.org/officeDocument/2006/relationships/slide" Target="slides/slide25.xml"/><Relationship Id="rId38" Type="http://schemas.openxmlformats.org/officeDocument/2006/relationships/slide" Target="slides/slide26.xml"/><Relationship Id="rId3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9E8DF4-A4DA-4BE6-9025-1727E2F83D4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EA5E86A7-21D2-4C50-BE98-43773DBA66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4A7F136A-8C76-4FBA-98B9-5702504743C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FA24620-77AE-4FE4-9162-0093E3BDCB8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CDF9229-F9D7-4248-A984-D7C0629CDA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706406F-BE5C-4A84-BB67-58B843CBB66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A0F6165-83E8-4C60-BE6C-2E18C5BD24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AC02D11A-57C8-42DC-AA85-23FD70BCCB5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4A0AE6FF-B1DC-464B-889E-CDCB511171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89C249EB-CB05-4E5E-9DBF-03C5B420E44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13D5AE11-AFCC-4302-B2CC-3A1C98C8144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13779C8-B7E8-43D7-A34C-777B611BE0DE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FA59552-42F0-4D1F-A9D4-B411164E89E2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B45E5DE-59A1-4914-9B06-634DA002DF0F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DAA4631-7A06-4701-9889-61725BCE330D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CE10E34-DBBC-43B9-AFF9-E0E3879B3B41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9C23373-45DC-454E-9C0D-2CA5513A9349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1" strike="noStrike" cap="all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EAADBCA-FA69-40D2-BF61-E8A6E2CAE92C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A85441D-A405-4465-9AB2-B743B1F5DDF4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36E1351-310D-4E21-A393-0F7BF53F9B50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71F7C5E-C693-4320-9583-4D92681AD7C4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05C6A14-E807-4F47-B541-BFDB015CDD28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Для правки текста заглавия щёлкните мышью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sv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9.xml"/>
</Relationships>
</file>

<file path=ppt/slides/_rels/slide10.xml.rels><?xml version="1.0" encoding="UTF-8" standalone="no" ?><Relationships xmlns="http://schemas.openxmlformats.org/package/2006/relationships"><Relationship Id="rId1" Target="../media/image20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image" Target="../media/image22.jpeg"/><Relationship Id="rId3" Type="http://schemas.openxmlformats.org/officeDocument/2006/relationships/slideLayout" Target="../slideLayouts/slideLayout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image" Target="../media/image24.jpeg"/><Relationship Id="rId3" Type="http://schemas.openxmlformats.org/officeDocument/2006/relationships/image" Target="../media/image25.jpeg"/><Relationship Id="rId4" Type="http://schemas.openxmlformats.org/officeDocument/2006/relationships/slideLayout" Target="../slideLayouts/slideLayout9.xml"/>
</Relationships>
</file>

<file path=ppt/slides/_rels/slide13.xml.rels><?xml version="1.0" encoding="UTF-8" standalone="no" ?><Relationships xmlns="http://schemas.openxmlformats.org/package/2006/relationships"><Relationship Id="rId1" Target="../media/image26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image" Target="../media/image29.jpeg"/><Relationship Id="rId3" Type="http://schemas.openxmlformats.org/officeDocument/2006/relationships/slideLayout" Target="../slideLayouts/slideLayout9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slideLayout" Target="../slideLayouts/slideLayout9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slideLayout" Target="../slideLayouts/slideLayout9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32.jpeg"/><Relationship Id="rId2" Type="http://schemas.openxmlformats.org/officeDocument/2006/relationships/slideLayout" Target="../slideLayouts/slideLayout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3.jpeg"/><Relationship Id="rId2" Type="http://schemas.openxmlformats.org/officeDocument/2006/relationships/slideLayout" Target="../slideLayouts/slideLayout9.xml"/>
</Relationships>
</file>

<file path=ppt/slides/_rels/slide2.xml.rels><?xml version="1.0" encoding="UTF-8" standalone="no" ?><Relationships xmlns="http://schemas.openxmlformats.org/package/2006/relationships"><Relationship Id="rId1" Target="../media/image5.jpeg" Type="http://schemas.openxmlformats.org/officeDocument/2006/relationships/image"/><Relationship Id="rId2" Target="../media/image6.jpeg" Type="http://schemas.openxmlformats.org/officeDocument/2006/relationships/image"/><Relationship Id="rId3" Target="../media/image7.jpeg" Type="http://schemas.openxmlformats.org/officeDocument/2006/relationships/image"/><Relationship Id="rId4" Target="../slideLayouts/slideLayout9.xml" Type="http://schemas.openxmlformats.org/officeDocument/2006/relationships/slideLayout"/>
</Relationships>
</file>

<file path=ppt/slides/_rels/slide20.xml.rels><?xml version="1.0" encoding="UTF-8" standalone="no" ?><Relationships xmlns="http://schemas.openxmlformats.org/package/2006/relationships"><Relationship Id="rId1" Target="../media/image34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21.xml.rels><?xml version="1.0" encoding="UTF-8" standalone="no" ?><Relationships xmlns="http://schemas.openxmlformats.org/package/2006/relationships"><Relationship Id="rId1" Target="../media/image35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22.xml.rels><?xml version="1.0" encoding="UTF-8" standalone="no" ?><Relationships xmlns="http://schemas.openxmlformats.org/package/2006/relationships"><Relationship Id="rId1" Target="../media/image36.jpeg" Type="http://schemas.openxmlformats.org/officeDocument/2006/relationships/image"/><Relationship Id="rId2" Target="../media/image37.jpeg" Type="http://schemas.openxmlformats.org/officeDocument/2006/relationships/image"/><Relationship Id="rId3" Target="../media/image38.jpeg" Type="http://schemas.openxmlformats.org/officeDocument/2006/relationships/image"/><Relationship Id="rId4" Target="../slideLayouts/slideLayout9.xml" Type="http://schemas.openxmlformats.org/officeDocument/2006/relationships/slideLayout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39.jpeg"/><Relationship Id="rId2" Type="http://schemas.openxmlformats.org/officeDocument/2006/relationships/image" Target="../media/image40.jpeg"/><Relationship Id="rId3" Type="http://schemas.openxmlformats.org/officeDocument/2006/relationships/slideLayout" Target="../slideLayouts/slideLayout9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41.jpeg"/><Relationship Id="rId2" Type="http://schemas.openxmlformats.org/officeDocument/2006/relationships/image" Target="../media/image42.jpeg"/><Relationship Id="rId3" Type="http://schemas.openxmlformats.org/officeDocument/2006/relationships/image" Target="../media/image43.jpeg"/><Relationship Id="rId4" Type="http://schemas.openxmlformats.org/officeDocument/2006/relationships/slideLayout" Target="../slideLayouts/slideLayout9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44.jpeg"/><Relationship Id="rId2" Type="http://schemas.openxmlformats.org/officeDocument/2006/relationships/image" Target="../media/image43.jpeg"/><Relationship Id="rId3" Type="http://schemas.openxmlformats.org/officeDocument/2006/relationships/image" Target="../media/image45.jpeg"/><Relationship Id="rId4" Type="http://schemas.openxmlformats.org/officeDocument/2006/relationships/slideLayout" Target="../slideLayouts/slideLayout9.xml"/>
</Relationships>
</file>

<file path=ppt/slides/_rels/slide26.xml.rels><?xml version="1.0" encoding="UTF-8" standalone="no" ?><Relationships xmlns="http://schemas.openxmlformats.org/package/2006/relationships"><Relationship Id="rId1" Target="../media/image46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9.xml"/>
</Relationships>
</file>

<file path=ppt/slides/_rels/slide4.xml.rels><?xml version="1.0" encoding="UTF-8" standalone="no" ?><Relationships xmlns="http://schemas.openxmlformats.org/package/2006/relationships"><Relationship Id="rId1" Target="../media/image9.jpeg" Type="http://schemas.openxmlformats.org/officeDocument/2006/relationships/image"/><Relationship Id="rId2" Target="../slideLayouts/slideLayout9.xml" Type="http://schemas.openxmlformats.org/officeDocument/2006/relationships/slideLayout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9.xml"/>
</Relationships>
</file>

<file path=ppt/slides/_rels/slide7.xml.rels><?xml version="1.0" encoding="UTF-8" standalone="no" ?><Relationships xmlns="http://schemas.openxmlformats.org/package/2006/relationships"><Relationship Id="rId1" Target="../media/image12.jpeg" Type="http://schemas.openxmlformats.org/officeDocument/2006/relationships/image"/><Relationship Id="rId2" Target="../media/image13.jpeg" Type="http://schemas.openxmlformats.org/officeDocument/2006/relationships/image"/><Relationship Id="rId3" Target="../slideLayouts/slideLayout9.xml" Type="http://schemas.openxmlformats.org/officeDocument/2006/relationships/slideLayout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8.jpeg"/><Relationship Id="rId3" Type="http://schemas.openxmlformats.org/officeDocument/2006/relationships/image" Target="../media/image15.jpeg"/><Relationship Id="rId4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17.jpeg"/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5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2"/>
          <p:cNvSpPr/>
          <p:nvPr/>
        </p:nvSpPr>
        <p:spPr>
          <a:xfrm>
            <a:off x="0" y="-267840"/>
            <a:ext cx="20155680" cy="11302560"/>
          </a:xfrm>
          <a:custGeom>
            <a:avLst/>
            <a:gdLst>
              <a:gd name="textAreaLeft" fmla="*/ 0 w 20155680"/>
              <a:gd name="textAreaRight" fmla="*/ 20156040 w 20155680"/>
              <a:gd name="textAreaTop" fmla="*/ 0 h 11302560"/>
              <a:gd name="textAreaBottom" fmla="*/ 11302920 h 11302560"/>
            </a:gdLst>
            <a:ahLst/>
            <a:rect l="textAreaLeft" t="textAreaTop" r="textAreaRight" b="textAreaBottom"/>
            <a:pathLst>
              <a:path w="20156073" h="11302991">
                <a:moveTo>
                  <a:pt x="0" y="0"/>
                </a:moveTo>
                <a:lnTo>
                  <a:pt x="20156073" y="0"/>
                </a:lnTo>
                <a:lnTo>
                  <a:pt x="20156073" y="11302991"/>
                </a:lnTo>
                <a:lnTo>
                  <a:pt x="0" y="1130299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8" name="Group 3"/>
          <p:cNvGrpSpPr/>
          <p:nvPr/>
        </p:nvGrpSpPr>
        <p:grpSpPr>
          <a:xfrm>
            <a:off x="-1672560" y="7031520"/>
            <a:ext cx="5402160" cy="5402160"/>
            <a:chOff x="-1672560" y="7031520"/>
            <a:chExt cx="5402160" cy="5402160"/>
          </a:xfrm>
        </p:grpSpPr>
        <p:sp>
          <p:nvSpPr>
            <p:cNvPr id="69" name="Freeform 4"/>
            <p:cNvSpPr/>
            <p:nvPr/>
          </p:nvSpPr>
          <p:spPr>
            <a:xfrm>
              <a:off x="-1672560" y="7031520"/>
              <a:ext cx="5402160" cy="5402160"/>
            </a:xfrm>
            <a:custGeom>
              <a:avLst/>
              <a:gdLst>
                <a:gd name="textAreaLeft" fmla="*/ 0 w 5402160"/>
                <a:gd name="textAreaRight" fmla="*/ 5402520 w 5402160"/>
                <a:gd name="textAreaTop" fmla="*/ 0 h 5402160"/>
                <a:gd name="textAreaBottom" fmla="*/ 5402520 h 54021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0" name="TextBox 5"/>
            <p:cNvSpPr/>
            <p:nvPr/>
          </p:nvSpPr>
          <p:spPr>
            <a:xfrm>
              <a:off x="-1166040" y="7221240"/>
              <a:ext cx="4389120" cy="4705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71" name="Freeform 6"/>
          <p:cNvSpPr/>
          <p:nvPr/>
        </p:nvSpPr>
        <p:spPr>
          <a:xfrm>
            <a:off x="16275960" y="793800"/>
            <a:ext cx="633240" cy="299880"/>
          </a:xfrm>
          <a:custGeom>
            <a:avLst/>
            <a:gdLst>
              <a:gd name="textAreaLeft" fmla="*/ 0 w 633240"/>
              <a:gd name="textAreaRight" fmla="*/ 633600 w 633240"/>
              <a:gd name="textAreaTop" fmla="*/ 0 h 299880"/>
              <a:gd name="textAreaBottom" fmla="*/ 300240 h 299880"/>
            </a:gdLst>
            <a:ahLst/>
            <a:rect l="textAreaLeft" t="textAreaTop" r="textAreaRight" b="textAreaBottom"/>
            <a:pathLst>
              <a:path w="633545" h="300142">
                <a:moveTo>
                  <a:pt x="0" y="0"/>
                </a:moveTo>
                <a:lnTo>
                  <a:pt x="633545" y="0"/>
                </a:lnTo>
                <a:lnTo>
                  <a:pt x="633545" y="300141"/>
                </a:lnTo>
                <a:lnTo>
                  <a:pt x="0" y="30014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2" name="Group 7"/>
          <p:cNvGrpSpPr/>
          <p:nvPr/>
        </p:nvGrpSpPr>
        <p:grpSpPr>
          <a:xfrm>
            <a:off x="15133680" y="-2968920"/>
            <a:ext cx="5402160" cy="5402160"/>
            <a:chOff x="15133680" y="-2968920"/>
            <a:chExt cx="5402160" cy="5402160"/>
          </a:xfrm>
        </p:grpSpPr>
        <p:sp>
          <p:nvSpPr>
            <p:cNvPr id="73" name="Freeform 8"/>
            <p:cNvSpPr/>
            <p:nvPr/>
          </p:nvSpPr>
          <p:spPr>
            <a:xfrm>
              <a:off x="15133680" y="-2968920"/>
              <a:ext cx="5402160" cy="5402160"/>
            </a:xfrm>
            <a:custGeom>
              <a:avLst/>
              <a:gdLst>
                <a:gd name="textAreaLeft" fmla="*/ 0 w 5402160"/>
                <a:gd name="textAreaRight" fmla="*/ 5402520 w 5402160"/>
                <a:gd name="textAreaTop" fmla="*/ 0 h 5402160"/>
                <a:gd name="textAreaBottom" fmla="*/ 5402520 h 54021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4" name="TextBox 9"/>
            <p:cNvSpPr/>
            <p:nvPr/>
          </p:nvSpPr>
          <p:spPr>
            <a:xfrm>
              <a:off x="15640200" y="-2778840"/>
              <a:ext cx="4389120" cy="4705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75" name="Freeform 10"/>
          <p:cNvSpPr/>
          <p:nvPr/>
        </p:nvSpPr>
        <p:spPr>
          <a:xfrm>
            <a:off x="5565240" y="1785240"/>
            <a:ext cx="7733160" cy="6716520"/>
          </a:xfrm>
          <a:custGeom>
            <a:avLst/>
            <a:gdLst>
              <a:gd name="textAreaLeft" fmla="*/ 0 w 7733160"/>
              <a:gd name="textAreaRight" fmla="*/ 7733520 w 7733160"/>
              <a:gd name="textAreaTop" fmla="*/ 0 h 6716520"/>
              <a:gd name="textAreaBottom" fmla="*/ 6716880 h 6716520"/>
            </a:gdLst>
            <a:ahLst/>
            <a:rect l="textAreaLeft" t="textAreaTop" r="textAreaRight" b="textAreaBottom"/>
            <a:pathLst>
              <a:path w="7733572" h="6716860">
                <a:moveTo>
                  <a:pt x="0" y="0"/>
                </a:moveTo>
                <a:lnTo>
                  <a:pt x="7733572" y="0"/>
                </a:lnTo>
                <a:lnTo>
                  <a:pt x="7733572" y="6716860"/>
                </a:lnTo>
                <a:lnTo>
                  <a:pt x="0" y="671686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>
              <a:alphaModFix amt="35000"/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TextBox 11"/>
          <p:cNvSpPr/>
          <p:nvPr/>
        </p:nvSpPr>
        <p:spPr>
          <a:xfrm>
            <a:off x="561240" y="2885400"/>
            <a:ext cx="17164800" cy="248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9799"/>
              </a:lnSpc>
            </a:pPr>
            <a:r>
              <a:rPr b="0" lang="en-US" sz="7000" spc="-1" strike="noStrike">
                <a:solidFill>
                  <a:srgbClr val="17726d"/>
                </a:solidFill>
                <a:latin typeface="Lora Bold"/>
              </a:rPr>
              <a:t>БЕЛАРУСЬ – ОТ ОСВОБОЖДЕНИЯ К НЕЗАВИСИМОСТИ </a:t>
            </a:r>
            <a:endParaRPr b="0" lang="en-US" sz="7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Box 12"/>
          <p:cNvSpPr/>
          <p:nvPr/>
        </p:nvSpPr>
        <p:spPr>
          <a:xfrm>
            <a:off x="14344560" y="8862480"/>
            <a:ext cx="2868480" cy="39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3098"/>
              </a:lnSpc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Open Sans 1 Bold"/>
              </a:rPr>
              <a:t>Июнь 2024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TextBox 13"/>
          <p:cNvSpPr/>
          <p:nvPr/>
        </p:nvSpPr>
        <p:spPr>
          <a:xfrm>
            <a:off x="561240" y="5826240"/>
            <a:ext cx="17164800" cy="176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4620"/>
              </a:lnSpc>
            </a:pPr>
            <a:r>
              <a:rPr b="0" lang="en-US" sz="3300" spc="242" strike="noStrike">
                <a:solidFill>
                  <a:srgbClr val="000000"/>
                </a:solidFill>
                <a:latin typeface="Lora Bold"/>
              </a:rPr>
              <a:t>К 80-ЛЕТИЮ ОСВОБОЖДЕНИЯ БЕЛАРУСИ ОТ НЕМЕЦКО-ФАШИСТСКИХ ЗАХВАТЧИКОВ. 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4620"/>
              </a:lnSpc>
              <a:tabLst>
                <a:tab algn="l" pos="0"/>
              </a:tabLst>
            </a:pPr>
            <a:r>
              <a:rPr b="0" lang="en-US" sz="3300" spc="242" strike="noStrike">
                <a:solidFill>
                  <a:srgbClr val="000000"/>
                </a:solidFill>
                <a:latin typeface="Lora Bold"/>
              </a:rPr>
              <a:t>ОПЕРАЦИЯ «БАГРАТИОН»</a:t>
            </a:r>
            <a:endParaRPr b="0" lang="en-US" sz="3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 2"/>
          <p:cNvGrpSpPr/>
          <p:nvPr/>
        </p:nvGrpSpPr>
        <p:grpSpPr>
          <a:xfrm>
            <a:off x="590040" y="380880"/>
            <a:ext cx="877320" cy="877320"/>
            <a:chOff x="590040" y="380880"/>
            <a:chExt cx="877320" cy="877320"/>
          </a:xfrm>
        </p:grpSpPr>
        <p:sp>
          <p:nvSpPr>
            <p:cNvPr id="205" name="Freeform 3"/>
            <p:cNvSpPr/>
            <p:nvPr/>
          </p:nvSpPr>
          <p:spPr>
            <a:xfrm>
              <a:off x="590040" y="38088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6" name="TextBox 4"/>
            <p:cNvSpPr/>
            <p:nvPr/>
          </p:nvSpPr>
          <p:spPr>
            <a:xfrm>
              <a:off x="672120" y="41184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07" name="Group 5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208" name="Freeform 6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1880"/>
                <a:gd name="textAreaBottom" fmla="*/ 192240 h 191880"/>
              </a:gdLst>
              <a:ahLst/>
              <a:rect l="textAreaLeft" t="textAreaTop" r="textAreaRight" b="textAreaBottom"/>
              <a:pathLst>
                <a:path w="4810343" h="50648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9" name="TextBox 7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10" name="Group 8"/>
          <p:cNvGrpSpPr/>
          <p:nvPr/>
        </p:nvGrpSpPr>
        <p:grpSpPr>
          <a:xfrm>
            <a:off x="590040" y="6390720"/>
            <a:ext cx="877320" cy="877320"/>
            <a:chOff x="590040" y="6390720"/>
            <a:chExt cx="877320" cy="877320"/>
          </a:xfrm>
        </p:grpSpPr>
        <p:sp>
          <p:nvSpPr>
            <p:cNvPr id="211" name="Freeform 9"/>
            <p:cNvSpPr/>
            <p:nvPr/>
          </p:nvSpPr>
          <p:spPr>
            <a:xfrm>
              <a:off x="590040" y="639072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2" name="TextBox 10"/>
            <p:cNvSpPr/>
            <p:nvPr/>
          </p:nvSpPr>
          <p:spPr>
            <a:xfrm>
              <a:off x="672120" y="6411240"/>
              <a:ext cx="712800" cy="774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479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13" name="Freeform 11"/>
          <p:cNvSpPr/>
          <p:nvPr/>
        </p:nvSpPr>
        <p:spPr>
          <a:xfrm>
            <a:off x="11554560" y="498960"/>
            <a:ext cx="6454800" cy="5156640"/>
          </a:xfrm>
          <a:custGeom>
            <a:avLst/>
            <a:gdLst>
              <a:gd name="textAreaLeft" fmla="*/ 0 w 6454800"/>
              <a:gd name="textAreaRight" fmla="*/ 6455160 w 6454800"/>
              <a:gd name="textAreaTop" fmla="*/ 0 h 5156640"/>
              <a:gd name="textAreaBottom" fmla="*/ 5157000 h 5156640"/>
            </a:gdLst>
            <a:ahLst/>
            <a:rect l="textAreaLeft" t="textAreaTop" r="textAreaRight" b="textAreaBottom"/>
            <a:pathLst>
              <a:path w="6455096" h="5157074">
                <a:moveTo>
                  <a:pt x="0" y="0"/>
                </a:moveTo>
                <a:lnTo>
                  <a:pt x="6455096" y="0"/>
                </a:lnTo>
                <a:lnTo>
                  <a:pt x="6455096" y="5157073"/>
                </a:lnTo>
                <a:lnTo>
                  <a:pt x="0" y="515707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TextBox 12"/>
          <p:cNvSpPr/>
          <p:nvPr/>
        </p:nvSpPr>
        <p:spPr>
          <a:xfrm>
            <a:off x="1219680" y="447480"/>
            <a:ext cx="10086480" cy="609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999"/>
              </a:lnSpc>
            </a:pPr>
            <a:r>
              <a:rPr b="0" lang="en-US" sz="3000" spc="-1" strike="noStrike">
                <a:solidFill>
                  <a:srgbClr val="000000"/>
                </a:solidFill>
                <a:latin typeface="Lora Bold"/>
              </a:rPr>
              <a:t>ни в одном сражении Великой Отечественной войны не было задействовано такой мощи.</a:t>
            </a: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99"/>
              </a:lnSpc>
            </a:pP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Всего к операции привлекались свыше 2,5 млн человек, более 45 тыс. орудий и минометов всех калибров, свыше 6 тыс. танков и самоходных артиллерийских установок, около 7 тыс. самолетов фронтовой авиации и свыше 1 тыс. самолетов авиации дальнего действия.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99"/>
              </a:lnSpc>
            </a:pP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К началу операции </a:t>
            </a:r>
            <a:r>
              <a:rPr b="0" lang="en-US" sz="3000" spc="-1" strike="noStrike">
                <a:solidFill>
                  <a:srgbClr val="000000"/>
                </a:solidFill>
                <a:latin typeface="Lora Bold"/>
              </a:rPr>
              <a:t>общее превосходство Красной Армии над противником</a:t>
            </a: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 достигало: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99"/>
              </a:lnSpc>
            </a:pP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по людям – в 2 раза; орудиям и минометам – в 3,8;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99"/>
              </a:lnSpc>
              <a:tabLst>
                <a:tab algn="l" pos="0"/>
              </a:tabLst>
            </a:pPr>
            <a:r>
              <a:rPr b="0" lang="en-US" sz="3000" spc="-1" strike="noStrike">
                <a:solidFill>
                  <a:srgbClr val="000000"/>
                </a:solidFill>
                <a:latin typeface="Lora"/>
              </a:rPr>
              <a:t>танкам и самоходным артиллерийским установкам (штурмовым орудиям) – в 5,8; боевым самолетам – в 3,9;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Box 13"/>
          <p:cNvSpPr/>
          <p:nvPr/>
        </p:nvSpPr>
        <p:spPr>
          <a:xfrm>
            <a:off x="1467360" y="6447960"/>
            <a:ext cx="16031160" cy="368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900"/>
              </a:lnSpc>
            </a:pPr>
            <a:r>
              <a:rPr b="0" lang="en-US" sz="2900" spc="-1" strike="noStrike">
                <a:solidFill>
                  <a:srgbClr val="000000"/>
                </a:solidFill>
                <a:latin typeface="Lora Bold"/>
              </a:rPr>
              <a:t>итогом первого этапа</a:t>
            </a:r>
            <a:r>
              <a:rPr b="0" lang="en-US" sz="2900" spc="-1" strike="noStrike">
                <a:solidFill>
                  <a:srgbClr val="000000"/>
                </a:solidFill>
                <a:latin typeface="Lora"/>
              </a:rPr>
              <a:t> Белорусской наступательной операции «Багратион» (23 июня – 4 июля) </a:t>
            </a:r>
            <a:r>
              <a:rPr b="0" lang="en-US" sz="2900" spc="-1" strike="noStrike">
                <a:solidFill>
                  <a:srgbClr val="000000"/>
                </a:solidFill>
                <a:latin typeface="Lora Bold"/>
              </a:rPr>
              <a:t>стало нанесение тяжелого поражения немецкой группе армий «Центр»</a:t>
            </a:r>
            <a:r>
              <a:rPr b="0" lang="en-US" sz="2900" spc="-1" strike="noStrike">
                <a:solidFill>
                  <a:srgbClr val="000000"/>
                </a:solidFill>
                <a:latin typeface="Lora"/>
              </a:rPr>
              <a:t>. Войска 1-го Прибалтийского фронта во взаимодействии с 3-м Белорусским фронтом 25–28 июня окружили и разгромили витебскую группировку в составе 5 дивизий. 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00"/>
              </a:lnSpc>
              <a:tabLst>
                <a:tab algn="l" pos="0"/>
              </a:tabLst>
            </a:pPr>
            <a:r>
              <a:rPr b="0" lang="en-US" sz="2900" spc="-1" strike="noStrike">
                <a:solidFill>
                  <a:srgbClr val="000000"/>
                </a:solidFill>
                <a:latin typeface="Lora"/>
              </a:rPr>
              <a:t>В результате боевых действий на этом направлении 26 июня был освобожден г.Витебск, 28 июня – г.Лепель. Войсками 3-го Белорусского фронта был ликвидирован мощный узел немецкой обороны на восток от г.Орши, что позволило 27 июня освободить город. </a:t>
            </a:r>
            <a:endParaRPr b="0" lang="en-US" sz="2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TextBox 14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10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roup 2"/>
          <p:cNvGrpSpPr/>
          <p:nvPr/>
        </p:nvGrpSpPr>
        <p:grpSpPr>
          <a:xfrm>
            <a:off x="14853600" y="6469560"/>
            <a:ext cx="5358960" cy="5358960"/>
            <a:chOff x="14853600" y="6469560"/>
            <a:chExt cx="5358960" cy="5358960"/>
          </a:xfrm>
        </p:grpSpPr>
        <p:sp>
          <p:nvSpPr>
            <p:cNvPr id="218" name="Freeform 3"/>
            <p:cNvSpPr/>
            <p:nvPr/>
          </p:nvSpPr>
          <p:spPr>
            <a:xfrm>
              <a:off x="14853600" y="646956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9" name="TextBox 4"/>
            <p:cNvSpPr/>
            <p:nvPr/>
          </p:nvSpPr>
          <p:spPr>
            <a:xfrm>
              <a:off x="15356160" y="665784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20" name="Group 5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221" name="Freeform 6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1880"/>
                <a:gd name="textAreaBottom" fmla="*/ 192240 h 191880"/>
              </a:gdLst>
              <a:ahLst/>
              <a:rect l="textAreaLeft" t="textAreaTop" r="textAreaRight" b="textAreaBottom"/>
              <a:pathLst>
                <a:path w="4810343" h="50648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2" name="TextBox 7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23" name="Freeform 8"/>
          <p:cNvSpPr/>
          <p:nvPr/>
        </p:nvSpPr>
        <p:spPr>
          <a:xfrm>
            <a:off x="10806480" y="272520"/>
            <a:ext cx="7339320" cy="4701600"/>
          </a:xfrm>
          <a:custGeom>
            <a:avLst/>
            <a:gdLst>
              <a:gd name="textAreaLeft" fmla="*/ 0 w 7339320"/>
              <a:gd name="textAreaRight" fmla="*/ 7339680 w 7339320"/>
              <a:gd name="textAreaTop" fmla="*/ 0 h 4701600"/>
              <a:gd name="textAreaBottom" fmla="*/ 4701960 h 4701600"/>
            </a:gdLst>
            <a:ahLst/>
            <a:rect l="textAreaLeft" t="textAreaTop" r="textAreaRight" b="textAreaBottom"/>
            <a:pathLst>
              <a:path w="7339738" h="4702019">
                <a:moveTo>
                  <a:pt x="0" y="0"/>
                </a:moveTo>
                <a:lnTo>
                  <a:pt x="7339737" y="0"/>
                </a:lnTo>
                <a:lnTo>
                  <a:pt x="7339737" y="4702019"/>
                </a:lnTo>
                <a:lnTo>
                  <a:pt x="0" y="470201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Freeform 9"/>
          <p:cNvSpPr/>
          <p:nvPr/>
        </p:nvSpPr>
        <p:spPr>
          <a:xfrm>
            <a:off x="194760" y="4749120"/>
            <a:ext cx="7339320" cy="4929480"/>
          </a:xfrm>
          <a:custGeom>
            <a:avLst/>
            <a:gdLst>
              <a:gd name="textAreaLeft" fmla="*/ 0 w 7339320"/>
              <a:gd name="textAreaRight" fmla="*/ 7339680 w 7339320"/>
              <a:gd name="textAreaTop" fmla="*/ 0 h 4929480"/>
              <a:gd name="textAreaBottom" fmla="*/ 4929840 h 4929480"/>
            </a:gdLst>
            <a:ahLst/>
            <a:rect l="textAreaLeft" t="textAreaTop" r="textAreaRight" b="textAreaBottom"/>
            <a:pathLst>
              <a:path w="7339738" h="4929674">
                <a:moveTo>
                  <a:pt x="0" y="0"/>
                </a:moveTo>
                <a:lnTo>
                  <a:pt x="7339737" y="0"/>
                </a:lnTo>
                <a:lnTo>
                  <a:pt x="7339737" y="4929674"/>
                </a:lnTo>
                <a:lnTo>
                  <a:pt x="0" y="492967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25" name="Group 10"/>
          <p:cNvGrpSpPr/>
          <p:nvPr/>
        </p:nvGrpSpPr>
        <p:grpSpPr>
          <a:xfrm>
            <a:off x="-1916640" y="-3174480"/>
            <a:ext cx="5358960" cy="5358960"/>
            <a:chOff x="-1916640" y="-3174480"/>
            <a:chExt cx="5358960" cy="5358960"/>
          </a:xfrm>
        </p:grpSpPr>
        <p:sp>
          <p:nvSpPr>
            <p:cNvPr id="226" name="Freeform 11"/>
            <p:cNvSpPr/>
            <p:nvPr/>
          </p:nvSpPr>
          <p:spPr>
            <a:xfrm>
              <a:off x="-1916640" y="-317448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27" name="TextBox 12"/>
            <p:cNvSpPr/>
            <p:nvPr/>
          </p:nvSpPr>
          <p:spPr>
            <a:xfrm>
              <a:off x="-1414440" y="-298620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28" name="TextBox 13"/>
          <p:cNvSpPr/>
          <p:nvPr/>
        </p:nvSpPr>
        <p:spPr>
          <a:xfrm>
            <a:off x="1402560" y="1028160"/>
            <a:ext cx="9203400" cy="363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99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исключительное значение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 для дальнейшего продвижения советских войск 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имело освобождение г.Минска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, которое началось утром 3 июля.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В результате упорных боев к исходу дня войска 1 и 3-го Белорусских фронтов очистили столицу БССР от немецких войск. Всего за 12 дней наступления советские войска продвинулись в западном направлении на глубину 225–250 км и освободили более половины территории Беларуси;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TextBox 14"/>
          <p:cNvSpPr/>
          <p:nvPr/>
        </p:nvSpPr>
        <p:spPr>
          <a:xfrm>
            <a:off x="8718120" y="6428520"/>
            <a:ext cx="9203400" cy="198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99"/>
              </a:lnSpc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наступление Красной Армии было настолько стремительным и мощным,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 что освобождение от немецких оккупантов г.Минска 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было осуществлено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 на 4–5 суток раньше срока, 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установленного Ставкой Верховного главнокомандующего;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30" name="Group 15"/>
          <p:cNvGrpSpPr/>
          <p:nvPr/>
        </p:nvGrpSpPr>
        <p:grpSpPr>
          <a:xfrm>
            <a:off x="7745040" y="6712560"/>
            <a:ext cx="877320" cy="877320"/>
            <a:chOff x="7745040" y="6712560"/>
            <a:chExt cx="877320" cy="877320"/>
          </a:xfrm>
        </p:grpSpPr>
        <p:sp>
          <p:nvSpPr>
            <p:cNvPr id="231" name="Freeform 16"/>
            <p:cNvSpPr/>
            <p:nvPr/>
          </p:nvSpPr>
          <p:spPr>
            <a:xfrm>
              <a:off x="7745040" y="671256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2" name="TextBox 17"/>
            <p:cNvSpPr/>
            <p:nvPr/>
          </p:nvSpPr>
          <p:spPr>
            <a:xfrm>
              <a:off x="7827120" y="674316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33" name="Group 18"/>
          <p:cNvGrpSpPr/>
          <p:nvPr/>
        </p:nvGrpSpPr>
        <p:grpSpPr>
          <a:xfrm>
            <a:off x="324000" y="2184480"/>
            <a:ext cx="877320" cy="877320"/>
            <a:chOff x="324000" y="2184480"/>
            <a:chExt cx="877320" cy="877320"/>
          </a:xfrm>
        </p:grpSpPr>
        <p:sp>
          <p:nvSpPr>
            <p:cNvPr id="234" name="Freeform 19"/>
            <p:cNvSpPr/>
            <p:nvPr/>
          </p:nvSpPr>
          <p:spPr>
            <a:xfrm>
              <a:off x="324000" y="218448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5" name="TextBox 20"/>
            <p:cNvSpPr/>
            <p:nvPr/>
          </p:nvSpPr>
          <p:spPr>
            <a:xfrm>
              <a:off x="406080" y="221544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36" name="TextBox 21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11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2"/>
          <p:cNvGrpSpPr/>
          <p:nvPr/>
        </p:nvGrpSpPr>
        <p:grpSpPr>
          <a:xfrm>
            <a:off x="15271920" y="6911280"/>
            <a:ext cx="5358960" cy="5358960"/>
            <a:chOff x="15271920" y="6911280"/>
            <a:chExt cx="5358960" cy="5358960"/>
          </a:xfrm>
        </p:grpSpPr>
        <p:sp>
          <p:nvSpPr>
            <p:cNvPr id="238" name="Freeform 3"/>
            <p:cNvSpPr/>
            <p:nvPr/>
          </p:nvSpPr>
          <p:spPr>
            <a:xfrm>
              <a:off x="15271920" y="691128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39" name="TextBox 4"/>
            <p:cNvSpPr/>
            <p:nvPr/>
          </p:nvSpPr>
          <p:spPr>
            <a:xfrm>
              <a:off x="15774480" y="709956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40" name="Group 5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241" name="Freeform 6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fmla="*/ 0 w 18263880" name="textAreaLeft"/>
                <a:gd fmla="*/ 18264240 w 18263880" name="textAreaRight"/>
                <a:gd fmla="*/ 0 h 191880" name="textAreaTop"/>
                <a:gd fmla="*/ 192240 h 191880" name="textAreaBottom"/>
              </a:gdLst>
              <a:ahLst/>
              <a:rect b="textAreaBottom" l="textAreaLeft" r="textAreaRight" t="textAreaTop"/>
              <a:pathLst>
                <a:path h="50648" w="4810343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2" name="TextBox 7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43" name="Group 8"/>
          <p:cNvGrpSpPr/>
          <p:nvPr/>
        </p:nvGrpSpPr>
        <p:grpSpPr>
          <a:xfrm>
            <a:off x="-3311280" y="-3162240"/>
            <a:ext cx="5358960" cy="5358960"/>
            <a:chOff x="-3311280" y="-3162240"/>
            <a:chExt cx="5358960" cy="5358960"/>
          </a:xfrm>
        </p:grpSpPr>
        <p:sp>
          <p:nvSpPr>
            <p:cNvPr id="244" name="Freeform 9"/>
            <p:cNvSpPr/>
            <p:nvPr/>
          </p:nvSpPr>
          <p:spPr>
            <a:xfrm>
              <a:off x="-3311280" y="-316224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45" name="TextBox 10"/>
            <p:cNvSpPr/>
            <p:nvPr/>
          </p:nvSpPr>
          <p:spPr>
            <a:xfrm>
              <a:off x="-2808720" y="-297396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46" name="Group 11"/>
          <p:cNvGrpSpPr/>
          <p:nvPr/>
        </p:nvGrpSpPr>
        <p:grpSpPr>
          <a:xfrm>
            <a:off x="7234200" y="2342160"/>
            <a:ext cx="877320" cy="877320"/>
            <a:chOff x="7234200" y="2342160"/>
            <a:chExt cx="877320" cy="877320"/>
          </a:xfrm>
        </p:grpSpPr>
        <p:sp>
          <p:nvSpPr>
            <p:cNvPr id="247" name="Freeform 12"/>
            <p:cNvSpPr/>
            <p:nvPr/>
          </p:nvSpPr>
          <p:spPr>
            <a:xfrm>
              <a:off x="7234200" y="2342160"/>
              <a:ext cx="877320" cy="877320"/>
            </a:xfrm>
            <a:custGeom>
              <a:avLst/>
              <a:gdLst>
                <a:gd fmla="*/ 0 w 877320" name="textAreaLeft"/>
                <a:gd fmla="*/ 877680 w 877320" name="textAreaRight"/>
                <a:gd fmla="*/ 0 h 877320" name="textAreaTop"/>
                <a:gd fmla="*/ 877680 h 87732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TextBox 13"/>
            <p:cNvSpPr/>
            <p:nvPr/>
          </p:nvSpPr>
          <p:spPr>
            <a:xfrm>
              <a:off x="7316640" y="237312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44640" lIns="44640" rIns="44640" tIns="44640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49" name="TextBox 14"/>
          <p:cNvSpPr/>
          <p:nvPr/>
        </p:nvSpPr>
        <p:spPr>
          <a:xfrm>
            <a:off x="7234200" y="2576880"/>
            <a:ext cx="10024560" cy="528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599"/>
              </a:lnSpc>
            </a:pP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 </a:t>
            </a:r>
            <a:r>
              <a:rPr b="0" lang="en-US" spc="-1" strike="noStrike" sz="2600">
                <a:solidFill>
                  <a:srgbClr val="000000"/>
                </a:solidFill>
                <a:latin typeface="Lora Bold"/>
              </a:rPr>
              <a:t>важным достижением операции «Багратион»</a:t>
            </a: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 была целая череда </a:t>
            </a:r>
            <a:r>
              <a:rPr b="0" lang="en-US" spc="-1" strike="noStrike" sz="2600">
                <a:solidFill>
                  <a:srgbClr val="000000"/>
                </a:solidFill>
                <a:latin typeface="Lora Bold"/>
              </a:rPr>
              <a:t>крупных «котлов»</a:t>
            </a: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, которые Красная Армия в совершенстве научилась организовывать, – 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r>
              <a:rPr b="0" lang="en-US" spc="-1" strike="noStrike" sz="2600">
                <a:solidFill>
                  <a:srgbClr val="000000"/>
                </a:solidFill>
                <a:latin typeface="Lora Bold"/>
              </a:rPr>
              <a:t>Бобруйский и Минский «котлы».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 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В «котел» под г.Бобруйском 27 июня попала крупная группировка немцев (около 40 тыс.). Для их скорейшего уничтожения по приказу Ставки Верховного главнокомандующего была привлечена 16-я воздушная армия. Около 400 бомбардировщиков и штурмовиков полтора часа бомбили гитлеровцев, нанеся не только огромный урон, но и полностью деморализовав их. В этот же день был освобожден г.Бобруйск.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 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  <a:tabLst>
                <a:tab algn="l" pos="0"/>
              </a:tabLst>
            </a:pPr>
            <a:r>
              <a:rPr b="0" lang="en-US" spc="-1" strike="noStrike" sz="2600">
                <a:solidFill>
                  <a:srgbClr val="000000"/>
                </a:solidFill>
                <a:latin typeface="Lora"/>
              </a:rPr>
              <a:t>3 июля был создан самый большой Минский «котел», в который попала стотысячная немецкая группировка;</a:t>
            </a:r>
            <a:endParaRPr b="0" lang="en-US" spc="-1" strike="noStrike" sz="26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50" name="Group 15"/>
          <p:cNvGrpSpPr/>
          <p:nvPr/>
        </p:nvGrpSpPr>
        <p:grpSpPr>
          <a:xfrm>
            <a:off x="369360" y="3985920"/>
            <a:ext cx="6027840" cy="2314440"/>
            <a:chOff x="369360" y="3985920"/>
            <a:chExt cx="6027840" cy="2314440"/>
          </a:xfrm>
        </p:grpSpPr>
        <p:pic>
          <p:nvPicPr>
            <p:cNvPr descr="" id="251" name="Picture 16"/>
            <p:cNvPicPr/>
            <p:nvPr/>
          </p:nvPicPr>
          <p:blipFill>
            <a:blip r:embed="rId1"/>
            <a:srcRect b="288" t="194"/>
            <a:stretch/>
          </p:blipFill>
          <p:spPr>
            <a:xfrm>
              <a:off x="369360" y="398592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252" name="Group 17"/>
          <p:cNvGrpSpPr/>
          <p:nvPr/>
        </p:nvGrpSpPr>
        <p:grpSpPr>
          <a:xfrm>
            <a:off x="369360" y="1623600"/>
            <a:ext cx="6027840" cy="2314440"/>
            <a:chOff x="369360" y="1623600"/>
            <a:chExt cx="6027840" cy="2314440"/>
          </a:xfrm>
        </p:grpSpPr>
        <p:pic>
          <p:nvPicPr>
            <p:cNvPr descr="" id="253" name="Picture 18"/>
            <p:cNvPicPr/>
            <p:nvPr/>
          </p:nvPicPr>
          <p:blipFill>
            <a:blip r:embed="rId2"/>
            <a:srcRect b="52" t="52"/>
            <a:stretch/>
          </p:blipFill>
          <p:spPr>
            <a:xfrm>
              <a:off x="369360" y="162360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254" name="Group 19"/>
          <p:cNvGrpSpPr/>
          <p:nvPr/>
        </p:nvGrpSpPr>
        <p:grpSpPr>
          <a:xfrm>
            <a:off x="369360" y="6348600"/>
            <a:ext cx="6027840" cy="2314440"/>
            <a:chOff x="369360" y="6348600"/>
            <a:chExt cx="6027840" cy="2314440"/>
          </a:xfrm>
        </p:grpSpPr>
        <p:pic>
          <p:nvPicPr>
            <p:cNvPr descr="" id="255" name="Picture 20"/>
            <p:cNvPicPr/>
            <p:nvPr/>
          </p:nvPicPr>
          <p:blipFill>
            <a:blip r:embed="rId3"/>
            <a:srcRect b="73" t="73"/>
            <a:stretch/>
          </p:blipFill>
          <p:spPr>
            <a:xfrm>
              <a:off x="369360" y="634860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56" name="TextBox 21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12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oup 2"/>
          <p:cNvGrpSpPr/>
          <p:nvPr/>
        </p:nvGrpSpPr>
        <p:grpSpPr>
          <a:xfrm>
            <a:off x="15271920" y="6911280"/>
            <a:ext cx="5358960" cy="5358960"/>
            <a:chOff x="15271920" y="6911280"/>
            <a:chExt cx="5358960" cy="5358960"/>
          </a:xfrm>
        </p:grpSpPr>
        <p:sp>
          <p:nvSpPr>
            <p:cNvPr id="258" name="Freeform 3"/>
            <p:cNvSpPr/>
            <p:nvPr/>
          </p:nvSpPr>
          <p:spPr>
            <a:xfrm>
              <a:off x="15271920" y="691128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59" name="TextBox 4"/>
            <p:cNvSpPr/>
            <p:nvPr/>
          </p:nvSpPr>
          <p:spPr>
            <a:xfrm>
              <a:off x="15774480" y="709956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60" name="Group 5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261" name="Freeform 6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1880"/>
                <a:gd name="textAreaBottom" fmla="*/ 192240 h 191880"/>
              </a:gdLst>
              <a:ahLst/>
              <a:rect l="textAreaLeft" t="textAreaTop" r="textAreaRight" b="textAreaBottom"/>
              <a:pathLst>
                <a:path w="4810343" h="50648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2" name="TextBox 7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63" name="Group 8"/>
          <p:cNvGrpSpPr/>
          <p:nvPr/>
        </p:nvGrpSpPr>
        <p:grpSpPr>
          <a:xfrm>
            <a:off x="-3311280" y="-3162240"/>
            <a:ext cx="5358960" cy="5358960"/>
            <a:chOff x="-3311280" y="-3162240"/>
            <a:chExt cx="5358960" cy="5358960"/>
          </a:xfrm>
        </p:grpSpPr>
        <p:sp>
          <p:nvSpPr>
            <p:cNvPr id="264" name="Freeform 9"/>
            <p:cNvSpPr/>
            <p:nvPr/>
          </p:nvSpPr>
          <p:spPr>
            <a:xfrm>
              <a:off x="-3311280" y="-316224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65" name="TextBox 10"/>
            <p:cNvSpPr/>
            <p:nvPr/>
          </p:nvSpPr>
          <p:spPr>
            <a:xfrm>
              <a:off x="-2808720" y="-297396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66" name="Group 11"/>
          <p:cNvGrpSpPr/>
          <p:nvPr/>
        </p:nvGrpSpPr>
        <p:grpSpPr>
          <a:xfrm>
            <a:off x="6222240" y="1150560"/>
            <a:ext cx="877320" cy="877320"/>
            <a:chOff x="6222240" y="1150560"/>
            <a:chExt cx="877320" cy="877320"/>
          </a:xfrm>
        </p:grpSpPr>
        <p:sp>
          <p:nvSpPr>
            <p:cNvPr id="267" name="Freeform 12"/>
            <p:cNvSpPr/>
            <p:nvPr/>
          </p:nvSpPr>
          <p:spPr>
            <a:xfrm>
              <a:off x="6222240" y="115056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68" name="TextBox 13"/>
            <p:cNvSpPr/>
            <p:nvPr/>
          </p:nvSpPr>
          <p:spPr>
            <a:xfrm>
              <a:off x="6304680" y="118152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69" name="Freeform 14"/>
          <p:cNvSpPr/>
          <p:nvPr/>
        </p:nvSpPr>
        <p:spPr>
          <a:xfrm>
            <a:off x="355680" y="2355840"/>
            <a:ext cx="6191640" cy="5575320"/>
          </a:xfrm>
          <a:custGeom>
            <a:avLst/>
            <a:gdLst>
              <a:gd name="textAreaLeft" fmla="*/ 0 w 6191640"/>
              <a:gd name="textAreaRight" fmla="*/ 6192000 w 6191640"/>
              <a:gd name="textAreaTop" fmla="*/ 0 h 5575320"/>
              <a:gd name="textAreaBottom" fmla="*/ 5575680 h 5575320"/>
            </a:gdLst>
            <a:ahLst/>
            <a:rect l="textAreaLeft" t="textAreaTop" r="textAreaRight" b="textAreaBottom"/>
            <a:pathLst>
              <a:path w="6191992" h="5575534">
                <a:moveTo>
                  <a:pt x="0" y="0"/>
                </a:moveTo>
                <a:lnTo>
                  <a:pt x="6191992" y="0"/>
                </a:lnTo>
                <a:lnTo>
                  <a:pt x="6191992" y="5575534"/>
                </a:lnTo>
                <a:lnTo>
                  <a:pt x="0" y="557553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TextBox 15"/>
          <p:cNvSpPr/>
          <p:nvPr/>
        </p:nvSpPr>
        <p:spPr>
          <a:xfrm>
            <a:off x="6547680" y="1198080"/>
            <a:ext cx="11403360" cy="91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на втором этапе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(5 июля – 29 августа) фронты, тесно взаимодействуя между собой, успешно осуществили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5 наступательных операций: Шяуляйскую, Вильнюсскую, Каунасскую, Белостокскую, Люблин-Брестскую.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При продвижении 3-го Белорусского фронта в Вильнюсской операции (5–20 июля) его войсками были освобождены г.Воложин и г.Молодечно (5 июля), г.п.Ивенец (6 июля), а.г.Гольшаны, г.Ошмяны, г.п.Юратишки (7 июля), г.Ивье (8 июля), г.Лида (9 июля) и правобережная часть г.Гродно (16 июля).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Одновременно с началом Вильнюсской операции стали развертываться наступательные действия 2-го Белорусского фронта. Его главные силы после завершения Минской операции без оперативной паузы стали продвигаться в западном направлении. Развивая наступление и преследуя отступающего противника, воины 49-й армии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7 июля освободили г.Дзержинск, а 8 июля части 3-й армии и армейский подвижный отряд 50-й армии овладели г.Новогрудком. Сохраняя высокие темпы наступления, войска фронта за последующие пять дней, преодолевая упорное сопротивление немецких войск, форсировали три водных рубежа и продвинулись в западном направлении на 120–125 км. За этот период были освобождены райцентры Зельва, Мосты, Волковыск.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Наиболее упорные бои происходили в районе населенных пунктов Гродно и Свислочь, куда сумели подтянуться до 10 немецких дивизий. Здесь сопротивление противника было сломлено 23–24 июля, что дало возможность советским войскам полностью освободить г.Гродно,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а 27 июля – овладеть г.Белостоком;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TextBox 16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13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roup 2"/>
          <p:cNvGrpSpPr/>
          <p:nvPr/>
        </p:nvGrpSpPr>
        <p:grpSpPr>
          <a:xfrm>
            <a:off x="14853600" y="6469560"/>
            <a:ext cx="5358960" cy="5358960"/>
            <a:chOff x="14853600" y="6469560"/>
            <a:chExt cx="5358960" cy="5358960"/>
          </a:xfrm>
        </p:grpSpPr>
        <p:sp>
          <p:nvSpPr>
            <p:cNvPr id="273" name="Freeform 3"/>
            <p:cNvSpPr/>
            <p:nvPr/>
          </p:nvSpPr>
          <p:spPr>
            <a:xfrm>
              <a:off x="14853600" y="646956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74" name="TextBox 4"/>
            <p:cNvSpPr/>
            <p:nvPr/>
          </p:nvSpPr>
          <p:spPr>
            <a:xfrm>
              <a:off x="15356160" y="665784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75" name="Group 5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276" name="Freeform 6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1880"/>
                <a:gd name="textAreaBottom" fmla="*/ 192240 h 191880"/>
              </a:gdLst>
              <a:ahLst/>
              <a:rect l="textAreaLeft" t="textAreaTop" r="textAreaRight" b="textAreaBottom"/>
              <a:pathLst>
                <a:path w="4810343" h="50648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77" name="TextBox 7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78" name="Group 8"/>
          <p:cNvGrpSpPr/>
          <p:nvPr/>
        </p:nvGrpSpPr>
        <p:grpSpPr>
          <a:xfrm>
            <a:off x="-2273040" y="-3215160"/>
            <a:ext cx="5358960" cy="5358960"/>
            <a:chOff x="-2273040" y="-3215160"/>
            <a:chExt cx="5358960" cy="5358960"/>
          </a:xfrm>
        </p:grpSpPr>
        <p:sp>
          <p:nvSpPr>
            <p:cNvPr id="279" name="Freeform 9"/>
            <p:cNvSpPr/>
            <p:nvPr/>
          </p:nvSpPr>
          <p:spPr>
            <a:xfrm>
              <a:off x="-2273040" y="-321516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0" name="TextBox 10"/>
            <p:cNvSpPr/>
            <p:nvPr/>
          </p:nvSpPr>
          <p:spPr>
            <a:xfrm>
              <a:off x="-1770840" y="-302652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81" name="TextBox 11"/>
          <p:cNvSpPr/>
          <p:nvPr/>
        </p:nvSpPr>
        <p:spPr>
          <a:xfrm>
            <a:off x="1742760" y="2729160"/>
            <a:ext cx="9203400" cy="528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99"/>
              </a:lnSpc>
            </a:pP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партизанское движение в Беларуси приобрело стратегическое значение, превратилось в один из крупных факторов разгрома врага. 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Так, в ночь на 20 июня партизанские отряды скоординировано провели массовые диверсии на железных дорогах, осуществив свыше 40 тыс. подрывов рельсов, а за последующие девять суток еще 29 тыс. При этом только с 26 по 29 июня партизаны пустили под откос 147 вражеских эшелонов.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99"/>
              </a:lnSpc>
              <a:tabLst>
                <a:tab algn="l" pos="0"/>
              </a:tabLst>
            </a:pP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Благодаря 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операции белорусских партизан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, нашедших проход в тыл врага через топкое болото, была </a:t>
            </a:r>
            <a:r>
              <a:rPr b="0" lang="en-US" sz="2600" spc="-1" strike="noStrike">
                <a:solidFill>
                  <a:srgbClr val="000000"/>
                </a:solidFill>
                <a:latin typeface="Lora Bold"/>
              </a:rPr>
              <a:t>построена дорога-лежневка</a:t>
            </a:r>
            <a:r>
              <a:rPr b="0" lang="en-US" sz="2600" spc="-1" strike="noStrike">
                <a:solidFill>
                  <a:srgbClr val="000000"/>
                </a:solidFill>
                <a:latin typeface="Lora"/>
              </a:rPr>
              <a:t>, давшая важное тактическое преимущество советским войскам в ходе операции «Багратион»;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82" name="Group 12"/>
          <p:cNvGrpSpPr/>
          <p:nvPr/>
        </p:nvGrpSpPr>
        <p:grpSpPr>
          <a:xfrm>
            <a:off x="1028880" y="2788920"/>
            <a:ext cx="877320" cy="877320"/>
            <a:chOff x="1028880" y="2788920"/>
            <a:chExt cx="877320" cy="877320"/>
          </a:xfrm>
        </p:grpSpPr>
        <p:sp>
          <p:nvSpPr>
            <p:cNvPr id="283" name="Freeform 13"/>
            <p:cNvSpPr/>
            <p:nvPr/>
          </p:nvSpPr>
          <p:spPr>
            <a:xfrm>
              <a:off x="1028880" y="278892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4" name="TextBox 14"/>
            <p:cNvSpPr/>
            <p:nvPr/>
          </p:nvSpPr>
          <p:spPr>
            <a:xfrm>
              <a:off x="1110960" y="281952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85" name="Freeform 15"/>
          <p:cNvSpPr/>
          <p:nvPr/>
        </p:nvSpPr>
        <p:spPr>
          <a:xfrm>
            <a:off x="11095200" y="1028880"/>
            <a:ext cx="6627960" cy="8229240"/>
          </a:xfrm>
          <a:custGeom>
            <a:avLst/>
            <a:gdLst>
              <a:gd name="textAreaLeft" fmla="*/ 0 w 6627960"/>
              <a:gd name="textAreaRight" fmla="*/ 6628320 w 6627960"/>
              <a:gd name="textAreaTop" fmla="*/ 0 h 8229240"/>
              <a:gd name="textAreaBottom" fmla="*/ 8229600 h 8229240"/>
            </a:gdLst>
            <a:ahLst/>
            <a:rect l="textAreaLeft" t="textAreaTop" r="textAreaRight" b="textAreaBottom"/>
            <a:pathLst>
              <a:path w="6628257" h="8229600">
                <a:moveTo>
                  <a:pt x="0" y="0"/>
                </a:moveTo>
                <a:lnTo>
                  <a:pt x="6628257" y="0"/>
                </a:lnTo>
                <a:lnTo>
                  <a:pt x="6628257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TextBox 16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14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2"/>
          <p:cNvGrpSpPr/>
          <p:nvPr/>
        </p:nvGrpSpPr>
        <p:grpSpPr>
          <a:xfrm>
            <a:off x="16708320" y="7416360"/>
            <a:ext cx="5358960" cy="5358960"/>
            <a:chOff x="16708320" y="7416360"/>
            <a:chExt cx="5358960" cy="5358960"/>
          </a:xfrm>
        </p:grpSpPr>
        <p:sp>
          <p:nvSpPr>
            <p:cNvPr id="288" name="Freeform 3"/>
            <p:cNvSpPr/>
            <p:nvPr/>
          </p:nvSpPr>
          <p:spPr>
            <a:xfrm>
              <a:off x="16708320" y="741636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89" name="TextBox 4"/>
            <p:cNvSpPr/>
            <p:nvPr/>
          </p:nvSpPr>
          <p:spPr>
            <a:xfrm>
              <a:off x="17210880" y="760464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90" name="Group 5"/>
          <p:cNvGrpSpPr/>
          <p:nvPr/>
        </p:nvGrpSpPr>
        <p:grpSpPr>
          <a:xfrm>
            <a:off x="0" y="9915120"/>
            <a:ext cx="18263880" cy="371520"/>
            <a:chOff x="0" y="9915120"/>
            <a:chExt cx="18263880" cy="371520"/>
          </a:xfrm>
        </p:grpSpPr>
        <p:sp>
          <p:nvSpPr>
            <p:cNvPr id="291" name="Freeform 6"/>
            <p:cNvSpPr/>
            <p:nvPr/>
          </p:nvSpPr>
          <p:spPr>
            <a:xfrm>
              <a:off x="0" y="10095840"/>
              <a:ext cx="18263880" cy="19080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0800"/>
                <a:gd name="textAreaBottom" fmla="*/ 191160 h 190800"/>
              </a:gdLst>
              <a:ahLst/>
              <a:rect l="textAreaLeft" t="textAreaTop" r="textAreaRight" b="textAreaBottom"/>
              <a:pathLst>
                <a:path w="4810343" h="50342">
                  <a:moveTo>
                    <a:pt x="0" y="0"/>
                  </a:moveTo>
                  <a:lnTo>
                    <a:pt x="4810343" y="0"/>
                  </a:lnTo>
                  <a:lnTo>
                    <a:pt x="4810343" y="50342"/>
                  </a:lnTo>
                  <a:lnTo>
                    <a:pt x="0" y="5034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2" name="TextBox 7"/>
            <p:cNvSpPr/>
            <p:nvPr/>
          </p:nvSpPr>
          <p:spPr>
            <a:xfrm>
              <a:off x="0" y="9915120"/>
              <a:ext cx="18263880" cy="371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93" name="Group 8"/>
          <p:cNvGrpSpPr/>
          <p:nvPr/>
        </p:nvGrpSpPr>
        <p:grpSpPr>
          <a:xfrm>
            <a:off x="-2679480" y="-3927600"/>
            <a:ext cx="5358960" cy="5358960"/>
            <a:chOff x="-2679480" y="-3927600"/>
            <a:chExt cx="5358960" cy="5358960"/>
          </a:xfrm>
        </p:grpSpPr>
        <p:sp>
          <p:nvSpPr>
            <p:cNvPr id="294" name="Freeform 9"/>
            <p:cNvSpPr/>
            <p:nvPr/>
          </p:nvSpPr>
          <p:spPr>
            <a:xfrm>
              <a:off x="-2679480" y="-3927600"/>
              <a:ext cx="5358960" cy="5358960"/>
            </a:xfrm>
            <a:custGeom>
              <a:avLst/>
              <a:gdLst>
                <a:gd name="textAreaLeft" fmla="*/ 0 w 5358960"/>
                <a:gd name="textAreaRight" fmla="*/ 5359320 w 5358960"/>
                <a:gd name="textAreaTop" fmla="*/ 0 h 5358960"/>
                <a:gd name="textAreaBottom" fmla="*/ 5359320 h 5358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95" name="TextBox 10"/>
            <p:cNvSpPr/>
            <p:nvPr/>
          </p:nvSpPr>
          <p:spPr>
            <a:xfrm>
              <a:off x="-2177280" y="-373932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296" name="Group 11"/>
          <p:cNvGrpSpPr/>
          <p:nvPr/>
        </p:nvGrpSpPr>
        <p:grpSpPr>
          <a:xfrm>
            <a:off x="6941880" y="151200"/>
            <a:ext cx="877320" cy="877320"/>
            <a:chOff x="6941880" y="151200"/>
            <a:chExt cx="877320" cy="877320"/>
          </a:xfrm>
        </p:grpSpPr>
        <p:sp>
          <p:nvSpPr>
            <p:cNvPr id="297" name="Freeform 12"/>
            <p:cNvSpPr/>
            <p:nvPr/>
          </p:nvSpPr>
          <p:spPr>
            <a:xfrm>
              <a:off x="6941880" y="15120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8" name="TextBox 13"/>
            <p:cNvSpPr/>
            <p:nvPr/>
          </p:nvSpPr>
          <p:spPr>
            <a:xfrm>
              <a:off x="7023960" y="18180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299" name="Freeform 14"/>
          <p:cNvSpPr/>
          <p:nvPr/>
        </p:nvSpPr>
        <p:spPr>
          <a:xfrm>
            <a:off x="870840" y="202320"/>
            <a:ext cx="5998320" cy="4032000"/>
          </a:xfrm>
          <a:custGeom>
            <a:avLst/>
            <a:gdLst>
              <a:gd name="textAreaLeft" fmla="*/ 0 w 5998320"/>
              <a:gd name="textAreaRight" fmla="*/ 5998680 w 5998320"/>
              <a:gd name="textAreaTop" fmla="*/ 0 h 4032000"/>
              <a:gd name="textAreaBottom" fmla="*/ 4032360 h 4032000"/>
            </a:gdLst>
            <a:ahLst/>
            <a:rect l="textAreaLeft" t="textAreaTop" r="textAreaRight" b="textAreaBottom"/>
            <a:pathLst>
              <a:path w="5998541" h="4032353">
                <a:moveTo>
                  <a:pt x="0" y="0"/>
                </a:moveTo>
                <a:lnTo>
                  <a:pt x="5998542" y="0"/>
                </a:lnTo>
                <a:lnTo>
                  <a:pt x="5998542" y="4032353"/>
                </a:lnTo>
                <a:lnTo>
                  <a:pt x="0" y="4032353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Freeform 15"/>
          <p:cNvSpPr/>
          <p:nvPr/>
        </p:nvSpPr>
        <p:spPr>
          <a:xfrm>
            <a:off x="11202840" y="5588640"/>
            <a:ext cx="6768720" cy="3447360"/>
          </a:xfrm>
          <a:custGeom>
            <a:avLst/>
            <a:gdLst>
              <a:gd name="textAreaLeft" fmla="*/ 0 w 6768720"/>
              <a:gd name="textAreaRight" fmla="*/ 6769080 w 6768720"/>
              <a:gd name="textAreaTop" fmla="*/ 0 h 3447360"/>
              <a:gd name="textAreaBottom" fmla="*/ 3447720 h 3447360"/>
            </a:gdLst>
            <a:ahLst/>
            <a:rect l="textAreaLeft" t="textAreaTop" r="textAreaRight" b="textAreaBottom"/>
            <a:pathLst>
              <a:path w="6769205" h="3447782">
                <a:moveTo>
                  <a:pt x="0" y="0"/>
                </a:moveTo>
                <a:lnTo>
                  <a:pt x="6769205" y="0"/>
                </a:lnTo>
                <a:lnTo>
                  <a:pt x="6769205" y="3447782"/>
                </a:lnTo>
                <a:lnTo>
                  <a:pt x="0" y="344778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TextBox 16"/>
          <p:cNvSpPr/>
          <p:nvPr/>
        </p:nvSpPr>
        <p:spPr>
          <a:xfrm>
            <a:off x="7819560" y="223560"/>
            <a:ext cx="10303560" cy="437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99"/>
              </a:lnSpc>
            </a:pP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28 июля 1944 г. войсками 1-го Белорусского фронта </a:t>
            </a:r>
            <a:r>
              <a:rPr b="0" lang="en-US" sz="2300" spc="-1" strike="noStrike">
                <a:solidFill>
                  <a:srgbClr val="000000"/>
                </a:solidFill>
                <a:latin typeface="Lora Bold"/>
              </a:rPr>
              <a:t>освобожден г.Брест</a:t>
            </a: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, западные рубежи нашей страны были защищены. Однако с целью полного разгрома вооруженных сил фашистской Германии Советская армия продолжила крупные наступательные операции и в течение 1944–1945 годов полностью или частично были освобождены территории </a:t>
            </a:r>
            <a:r>
              <a:rPr b="0" lang="en-US" sz="2300" spc="-1" strike="noStrike">
                <a:solidFill>
                  <a:srgbClr val="000000"/>
                </a:solidFill>
                <a:latin typeface="Lora Bold"/>
              </a:rPr>
              <a:t>десяти европейских стран – Румынии, Болгарии, Венгрии, Югославии, Польши, Чехословакии, Австрии, Дании, Норвегии и Германии.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  <a:tabLst>
                <a:tab algn="l" pos="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17 июля 1944 г. состоялся «</a:t>
            </a:r>
            <a:r>
              <a:rPr b="0" lang="en-US" sz="2300" spc="-1" strike="noStrike">
                <a:solidFill>
                  <a:srgbClr val="000000"/>
                </a:solidFill>
                <a:latin typeface="Lora Bold"/>
              </a:rPr>
              <a:t>Парад побежденных»</a:t>
            </a: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. Взятых в плен немецких солдат и офицеров (около 57 тыс.) войсками Белорусских фронтов под конвоем провели по г.Москве, за колоннами которых следовали десятки поливальных машин, смывая с улиц оставшуюся от них грязь.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TextBox 17"/>
          <p:cNvSpPr/>
          <p:nvPr/>
        </p:nvSpPr>
        <p:spPr>
          <a:xfrm>
            <a:off x="263880" y="4853520"/>
            <a:ext cx="10783800" cy="554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99"/>
              </a:lnSpc>
            </a:pPr>
            <a:r>
              <a:rPr b="0" lang="en-US" sz="2300" spc="-1" strike="noStrike">
                <a:solidFill>
                  <a:srgbClr val="000000"/>
                </a:solidFill>
                <a:latin typeface="Lora Bold"/>
              </a:rPr>
              <a:t>Наступательная операция «Багратион» имела исключительное значение для белорусов: без этой победы не было бы ни белорусского народа, ни белорусской государственности.</a:t>
            </a: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 Потому совершенно не случайно датой независимости выбран день освобождения столицы нашей республики. 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</a:pPr>
            <a:r>
              <a:rPr b="0" lang="en-US" sz="2300" spc="-1" strike="noStrike">
                <a:solidFill>
                  <a:srgbClr val="000000"/>
                </a:solidFill>
                <a:latin typeface="Lora Italics"/>
              </a:rPr>
              <a:t>3 июля – вечный символ свободы и любви к Родине, за которую белорусы отдавали самое ценное – свои жизни. 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99"/>
              </a:lnSpc>
              <a:tabLst>
                <a:tab algn="l" pos="0"/>
              </a:tabLst>
            </a:pPr>
            <a:r>
              <a:rPr b="0" lang="en-US" sz="2300" spc="-1" strike="noStrike">
                <a:solidFill>
                  <a:srgbClr val="000000"/>
                </a:solidFill>
                <a:latin typeface="Lora"/>
              </a:rPr>
              <a:t>Великая Отечественная война научила нас ценить мир и независимость. Но суверенитет мало завоевать на поле боя. Период становления Беларуси как самостоятельного государства стал очередным суровым испытанием для белорусского народа. </a:t>
            </a:r>
            <a:r>
              <a:rPr b="0" lang="en-US" sz="2300" spc="-1" strike="noStrike">
                <a:solidFill>
                  <a:srgbClr val="000000"/>
                </a:solidFill>
                <a:latin typeface="Lora Bold"/>
              </a:rPr>
              <a:t>За 80 лет, прошедших с момента кровопролитной войны, в нашей республике не только преодолена послевоенная разруха, но и благодаря титаническому труду и самоотверженности целых поколений создана динамично развивающаяся страна, занимающая лидирующие позиции во многих сферах на мировой арене.</a:t>
            </a:r>
            <a:endParaRPr b="0" lang="en-US" sz="2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TextBox 18"/>
          <p:cNvSpPr/>
          <p:nvPr/>
        </p:nvSpPr>
        <p:spPr>
          <a:xfrm>
            <a:off x="2060280" y="4270320"/>
            <a:ext cx="359532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001"/>
              </a:lnSpc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Lora Italics"/>
              </a:rPr>
              <a:t>«Парад побежденных»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TextBox 19"/>
          <p:cNvSpPr/>
          <p:nvPr/>
        </p:nvSpPr>
        <p:spPr>
          <a:xfrm>
            <a:off x="11875680" y="9147240"/>
            <a:ext cx="570204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001"/>
              </a:lnSpc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Lora Italics"/>
              </a:rPr>
              <a:t>«Минск 3 июля 1944 года» Валентин Волков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TextBox 20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15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roup 2"/>
          <p:cNvGrpSpPr/>
          <p:nvPr/>
        </p:nvGrpSpPr>
        <p:grpSpPr>
          <a:xfrm>
            <a:off x="-1402560" y="8191800"/>
            <a:ext cx="3802680" cy="3802680"/>
            <a:chOff x="-1402560" y="8191800"/>
            <a:chExt cx="3802680" cy="3802680"/>
          </a:xfrm>
        </p:grpSpPr>
        <p:sp>
          <p:nvSpPr>
            <p:cNvPr id="307" name="Freeform 3"/>
            <p:cNvSpPr/>
            <p:nvPr/>
          </p:nvSpPr>
          <p:spPr>
            <a:xfrm>
              <a:off x="-1402560" y="8191800"/>
              <a:ext cx="3802680" cy="3802680"/>
            </a:xfrm>
            <a:custGeom>
              <a:avLst/>
              <a:gdLst>
                <a:gd name="textAreaLeft" fmla="*/ 0 w 3802680"/>
                <a:gd name="textAreaRight" fmla="*/ 3803040 w 3802680"/>
                <a:gd name="textAreaTop" fmla="*/ 0 h 3802680"/>
                <a:gd name="textAreaBottom" fmla="*/ 3803040 h 380268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08" name="TextBox 4"/>
            <p:cNvSpPr/>
            <p:nvPr/>
          </p:nvSpPr>
          <p:spPr>
            <a:xfrm>
              <a:off x="-1045800" y="8325360"/>
              <a:ext cx="3089880" cy="331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09" name="TextBox 5"/>
          <p:cNvSpPr/>
          <p:nvPr/>
        </p:nvSpPr>
        <p:spPr>
          <a:xfrm>
            <a:off x="2861640" y="487800"/>
            <a:ext cx="12564000" cy="146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5774"/>
              </a:lnSpc>
            </a:pPr>
            <a:r>
              <a:rPr b="0" lang="en-US" sz="5500" spc="-1" strike="noStrike">
                <a:solidFill>
                  <a:srgbClr val="17726d"/>
                </a:solidFill>
                <a:latin typeface="Lora Bold"/>
              </a:rPr>
              <a:t>ДОСТИЖЕНИЯ </a:t>
            </a:r>
            <a:endParaRPr b="0" lang="en-US" sz="5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5774"/>
              </a:lnSpc>
            </a:pPr>
            <a:r>
              <a:rPr b="0" lang="en-US" sz="5500" spc="-1" strike="noStrike">
                <a:solidFill>
                  <a:srgbClr val="17726d"/>
                </a:solidFill>
                <a:latin typeface="Lora Bold"/>
              </a:rPr>
              <a:t>СУВЕРЕННОЙ БЕЛАРУСИ</a:t>
            </a:r>
            <a:endParaRPr b="0" lang="en-US" sz="55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10" name="Group 6"/>
          <p:cNvGrpSpPr/>
          <p:nvPr/>
        </p:nvGrpSpPr>
        <p:grpSpPr>
          <a:xfrm>
            <a:off x="14628240" y="221400"/>
            <a:ext cx="9143640" cy="1733040"/>
            <a:chOff x="14628240" y="221400"/>
            <a:chExt cx="9143640" cy="1733040"/>
          </a:xfrm>
        </p:grpSpPr>
        <p:sp>
          <p:nvSpPr>
            <p:cNvPr id="311" name="Freeform 7"/>
            <p:cNvSpPr/>
            <p:nvPr/>
          </p:nvSpPr>
          <p:spPr>
            <a:xfrm>
              <a:off x="14628240" y="402120"/>
              <a:ext cx="9143640" cy="1552320"/>
            </a:xfrm>
            <a:custGeom>
              <a:avLst/>
              <a:gdLst>
                <a:gd name="textAreaLeft" fmla="*/ 0 w 9143640"/>
                <a:gd name="textAreaRight" fmla="*/ 9144000 w 9143640"/>
                <a:gd name="textAreaTop" fmla="*/ 0 h 1552320"/>
                <a:gd name="textAreaBottom" fmla="*/ 1552680 h 1552320"/>
              </a:gdLst>
              <a:ahLst/>
              <a:rect l="textAreaLeft" t="textAreaTop" r="textAreaRight" b="textAreaBottom"/>
              <a:pathLst>
                <a:path w="2408296" h="408909">
                  <a:moveTo>
                    <a:pt x="0" y="0"/>
                  </a:moveTo>
                  <a:lnTo>
                    <a:pt x="2408296" y="0"/>
                  </a:lnTo>
                  <a:lnTo>
                    <a:pt x="2408296" y="408909"/>
                  </a:lnTo>
                  <a:lnTo>
                    <a:pt x="0" y="408909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2" name="TextBox 8"/>
            <p:cNvSpPr/>
            <p:nvPr/>
          </p:nvSpPr>
          <p:spPr>
            <a:xfrm>
              <a:off x="14628240" y="221400"/>
              <a:ext cx="9143640" cy="1733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13" name="Group 9"/>
          <p:cNvGrpSpPr/>
          <p:nvPr/>
        </p:nvGrpSpPr>
        <p:grpSpPr>
          <a:xfrm>
            <a:off x="-5483520" y="221400"/>
            <a:ext cx="9143640" cy="1733040"/>
            <a:chOff x="-5483520" y="221400"/>
            <a:chExt cx="9143640" cy="1733040"/>
          </a:xfrm>
        </p:grpSpPr>
        <p:sp>
          <p:nvSpPr>
            <p:cNvPr id="314" name="Freeform 10"/>
            <p:cNvSpPr/>
            <p:nvPr/>
          </p:nvSpPr>
          <p:spPr>
            <a:xfrm>
              <a:off x="-5483520" y="402120"/>
              <a:ext cx="9143640" cy="1552320"/>
            </a:xfrm>
            <a:custGeom>
              <a:avLst/>
              <a:gdLst>
                <a:gd name="textAreaLeft" fmla="*/ 0 w 9143640"/>
                <a:gd name="textAreaRight" fmla="*/ 9144000 w 9143640"/>
                <a:gd name="textAreaTop" fmla="*/ 0 h 1552320"/>
                <a:gd name="textAreaBottom" fmla="*/ 1552680 h 1552320"/>
              </a:gdLst>
              <a:ahLst/>
              <a:rect l="textAreaLeft" t="textAreaTop" r="textAreaRight" b="textAreaBottom"/>
              <a:pathLst>
                <a:path w="2408296" h="408909">
                  <a:moveTo>
                    <a:pt x="0" y="0"/>
                  </a:moveTo>
                  <a:lnTo>
                    <a:pt x="2408296" y="0"/>
                  </a:lnTo>
                  <a:lnTo>
                    <a:pt x="2408296" y="408909"/>
                  </a:lnTo>
                  <a:lnTo>
                    <a:pt x="0" y="408909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15" name="TextBox 11"/>
            <p:cNvSpPr/>
            <p:nvPr/>
          </p:nvSpPr>
          <p:spPr>
            <a:xfrm>
              <a:off x="-5483520" y="221400"/>
              <a:ext cx="9143640" cy="1733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16" name="Freeform 12"/>
          <p:cNvSpPr/>
          <p:nvPr/>
        </p:nvSpPr>
        <p:spPr>
          <a:xfrm>
            <a:off x="335520" y="3707280"/>
            <a:ext cx="8182080" cy="5011200"/>
          </a:xfrm>
          <a:custGeom>
            <a:avLst/>
            <a:gdLst>
              <a:gd name="textAreaLeft" fmla="*/ 0 w 8182080"/>
              <a:gd name="textAreaRight" fmla="*/ 8182440 w 8182080"/>
              <a:gd name="textAreaTop" fmla="*/ 0 h 5011200"/>
              <a:gd name="textAreaBottom" fmla="*/ 5011560 h 5011200"/>
            </a:gdLst>
            <a:ahLst/>
            <a:rect l="textAreaLeft" t="textAreaTop" r="textAreaRight" b="textAreaBottom"/>
            <a:pathLst>
              <a:path w="8182286" h="5011650">
                <a:moveTo>
                  <a:pt x="0" y="0"/>
                </a:moveTo>
                <a:lnTo>
                  <a:pt x="8182286" y="0"/>
                </a:lnTo>
                <a:lnTo>
                  <a:pt x="8182286" y="5011650"/>
                </a:lnTo>
                <a:lnTo>
                  <a:pt x="0" y="501165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TextBox 13"/>
          <p:cNvSpPr/>
          <p:nvPr/>
        </p:nvSpPr>
        <p:spPr>
          <a:xfrm>
            <a:off x="1638000" y="2313720"/>
            <a:ext cx="14524920" cy="68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99"/>
              </a:lnSpc>
            </a:pPr>
            <a:r>
              <a:rPr b="0" lang="en-US" sz="2700" spc="-1" strike="noStrike">
                <a:solidFill>
                  <a:srgbClr val="17726d"/>
                </a:solidFill>
                <a:latin typeface="Lora Bold"/>
              </a:rPr>
              <a:t>Современное поколение белорусов смогло правильно распорядиться дарованной им возможностью строить свое государство.</a:t>
            </a:r>
            <a:endParaRPr b="0" lang="en-US" sz="2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TextBox 14"/>
          <p:cNvSpPr/>
          <p:nvPr/>
        </p:nvSpPr>
        <p:spPr>
          <a:xfrm>
            <a:off x="8517600" y="3764160"/>
            <a:ext cx="9631080" cy="158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Bold"/>
              </a:rPr>
              <a:t>За 30-летний суверенный путь белорусам удалось создать надежный фундамент для уверенного развития Республики Беларусь.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Bold"/>
              </a:rPr>
              <a:t>Как заявил общенациональный лидер А.Г.Лукашенко3 июля 2023 г.,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TextBox 15"/>
          <p:cNvSpPr/>
          <p:nvPr/>
        </p:nvSpPr>
        <p:spPr>
          <a:xfrm>
            <a:off x="8517600" y="5621400"/>
            <a:ext cx="9631080" cy="342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99"/>
              </a:lnSpc>
            </a:pPr>
            <a:r>
              <a:rPr b="0" lang="en-US" sz="2700" spc="-1" strike="noStrike">
                <a:solidFill>
                  <a:srgbClr val="17726d"/>
                </a:solidFill>
                <a:latin typeface="Lora Italics"/>
              </a:rPr>
              <a:t>«Мы сохранили и приумножили лучшие достижения советского периода, осваиваем современные высокотехнологичные отрасли экономики. Несмотря на беспрецедентные вызовы времени, обеспечиваем социальные гарантии и возможности для самореализации каждому гражданину. </a:t>
            </a:r>
            <a:r>
              <a:rPr b="0" lang="en-US" sz="2700" spc="-1" strike="noStrike">
                <a:solidFill>
                  <a:srgbClr val="17726d"/>
                </a:solidFill>
                <a:latin typeface="Lora Bold Italics"/>
              </a:rPr>
              <a:t>Сформированный за годы независимости духовный, нравственный, интеллектуальный, экономический базис позволяет нам с уверенностью смотреть в будущее».</a:t>
            </a:r>
            <a:endParaRPr b="0" lang="en-US" sz="2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TextBox 16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16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roup 2"/>
          <p:cNvGrpSpPr/>
          <p:nvPr/>
        </p:nvGrpSpPr>
        <p:grpSpPr>
          <a:xfrm>
            <a:off x="-3950640" y="-180720"/>
            <a:ext cx="9308880" cy="10467360"/>
            <a:chOff x="-3950640" y="-180720"/>
            <a:chExt cx="9308880" cy="10467360"/>
          </a:xfrm>
        </p:grpSpPr>
        <p:sp>
          <p:nvSpPr>
            <p:cNvPr id="322" name="Freeform 3"/>
            <p:cNvSpPr/>
            <p:nvPr/>
          </p:nvSpPr>
          <p:spPr>
            <a:xfrm>
              <a:off x="-3950640" y="0"/>
              <a:ext cx="9308880" cy="10286640"/>
            </a:xfrm>
            <a:custGeom>
              <a:avLst/>
              <a:gdLst>
                <a:gd name="textAreaLeft" fmla="*/ 0 w 9308880"/>
                <a:gd name="textAreaRight" fmla="*/ 9309240 w 93088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2451795" h="2709333">
                  <a:moveTo>
                    <a:pt x="0" y="0"/>
                  </a:moveTo>
                  <a:lnTo>
                    <a:pt x="2451795" y="0"/>
                  </a:lnTo>
                  <a:lnTo>
                    <a:pt x="2451795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3" name="TextBox 4"/>
            <p:cNvSpPr/>
            <p:nvPr/>
          </p:nvSpPr>
          <p:spPr>
            <a:xfrm>
              <a:off x="-3950640" y="-180720"/>
              <a:ext cx="93088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24" name="Group 5"/>
          <p:cNvGrpSpPr/>
          <p:nvPr/>
        </p:nvGrpSpPr>
        <p:grpSpPr>
          <a:xfrm>
            <a:off x="16499520" y="8672760"/>
            <a:ext cx="3802680" cy="3802680"/>
            <a:chOff x="16499520" y="8672760"/>
            <a:chExt cx="3802680" cy="3802680"/>
          </a:xfrm>
        </p:grpSpPr>
        <p:sp>
          <p:nvSpPr>
            <p:cNvPr id="325" name="Freeform 6"/>
            <p:cNvSpPr/>
            <p:nvPr/>
          </p:nvSpPr>
          <p:spPr>
            <a:xfrm>
              <a:off x="16499520" y="8672760"/>
              <a:ext cx="3802680" cy="3802680"/>
            </a:xfrm>
            <a:custGeom>
              <a:avLst/>
              <a:gdLst>
                <a:gd name="textAreaLeft" fmla="*/ 0 w 3802680"/>
                <a:gd name="textAreaRight" fmla="*/ 3803040 w 3802680"/>
                <a:gd name="textAreaTop" fmla="*/ 0 h 3802680"/>
                <a:gd name="textAreaBottom" fmla="*/ 3803040 h 380268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eae4d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26" name="TextBox 7"/>
            <p:cNvSpPr/>
            <p:nvPr/>
          </p:nvSpPr>
          <p:spPr>
            <a:xfrm>
              <a:off x="16855920" y="8806320"/>
              <a:ext cx="3089880" cy="331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27" name="Freeform 8"/>
          <p:cNvSpPr/>
          <p:nvPr/>
        </p:nvSpPr>
        <p:spPr>
          <a:xfrm>
            <a:off x="338040" y="3798000"/>
            <a:ext cx="4788720" cy="4177080"/>
          </a:xfrm>
          <a:custGeom>
            <a:avLst/>
            <a:gdLst>
              <a:gd name="textAreaLeft" fmla="*/ 0 w 4788720"/>
              <a:gd name="textAreaRight" fmla="*/ 4789080 w 4788720"/>
              <a:gd name="textAreaTop" fmla="*/ 0 h 4177080"/>
              <a:gd name="textAreaBottom" fmla="*/ 4177440 h 4177080"/>
            </a:gdLst>
            <a:ahLst/>
            <a:rect l="textAreaLeft" t="textAreaTop" r="textAreaRight" b="textAreaBottom"/>
            <a:pathLst>
              <a:path w="4789251" h="4177357">
                <a:moveTo>
                  <a:pt x="0" y="0"/>
                </a:moveTo>
                <a:lnTo>
                  <a:pt x="4789251" y="0"/>
                </a:lnTo>
                <a:lnTo>
                  <a:pt x="4789251" y="4177357"/>
                </a:lnTo>
                <a:lnTo>
                  <a:pt x="0" y="417735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TextBox 9"/>
          <p:cNvSpPr/>
          <p:nvPr/>
        </p:nvSpPr>
        <p:spPr>
          <a:xfrm>
            <a:off x="5527800" y="571320"/>
            <a:ext cx="12516480" cy="24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  <a:tabLst>
                <a:tab algn="l" pos="0"/>
              </a:tabLst>
            </a:pP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В НАШЕЙ СТРАНЕ СФОРМИРОВАНА </a:t>
            </a:r>
            <a:r>
              <a:rPr b="0" lang="en-US" sz="2400" spc="174" strike="noStrike">
                <a:solidFill>
                  <a:srgbClr val="17726d"/>
                </a:solidFill>
                <a:latin typeface="Lora Bold"/>
              </a:rPr>
              <a:t>УНИКАЛЬНАЯ ПОЛИТИЧЕСКАЯ МОДЕЛЬ С РАЗВИТОЙ СИСТЕМОЙ ПРЕДСТАВИТЕЛЬНЫХ ОРГАНОВ ВЛАСТИ.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 ПРИДАНИЕ КОНСТИТУЦИОННО-ПРАВОВОГО СТАТУСА ВСЕБЕЛОРУССКОМУ НАРОДНОМУ СОБРАНИЮ – ЭТО СВОЕВРЕМЕННОЕ РЕШЕНИЕ, НАГЛЯДНО СВИДЕТЕЛЬСТВУЮЩЕЕ, ЧТО БЕЛОРУСЫ ЯВЛЯЮТСЯ ПО-НАСТОЯЩЕМУ ЕДИНОЙ МОНОЛИТНОЙ НАЦИЕЙ, КОТОРАЯ САМОСТОЯТЕЛЬНО СТАВИТ ПЕРЕД СОБОЙ СТРАТЕГИЧЕСКИЕ ЦЕЛИ И ГОТОВА ИХ ДОСТИГАТЬ.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TextBox 10"/>
          <p:cNvSpPr/>
          <p:nvPr/>
        </p:nvSpPr>
        <p:spPr>
          <a:xfrm>
            <a:off x="12960" y="1700640"/>
            <a:ext cx="5345280" cy="184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4830"/>
              </a:lnSpc>
            </a:pPr>
            <a:r>
              <a:rPr b="0" lang="en-US" sz="4600" spc="-1" strike="noStrike">
                <a:solidFill>
                  <a:srgbClr val="ffffff"/>
                </a:solidFill>
                <a:latin typeface="Lora Bold"/>
              </a:rPr>
              <a:t>ДОСТИЖЕНИЯ </a:t>
            </a:r>
            <a:endParaRPr b="0" lang="en-US" sz="4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4830"/>
              </a:lnSpc>
            </a:pPr>
            <a:r>
              <a:rPr b="0" lang="en-US" sz="4600" spc="-1" strike="noStrike">
                <a:solidFill>
                  <a:srgbClr val="ffffff"/>
                </a:solidFill>
                <a:latin typeface="Lora Bold"/>
              </a:rPr>
              <a:t>СУВЕРЕННОЙ БЕЛАРУСИ</a:t>
            </a:r>
            <a:endParaRPr b="0" lang="en-US" sz="4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TextBox 11"/>
          <p:cNvSpPr/>
          <p:nvPr/>
        </p:nvSpPr>
        <p:spPr>
          <a:xfrm>
            <a:off x="5527800" y="3726720"/>
            <a:ext cx="12516480" cy="213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  <a:tabLst>
                <a:tab algn="l" pos="0"/>
              </a:tabLst>
            </a:pP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 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ЗА ГОДЫ НЕЗАВИСИМОСТИ В РЕСПУБЛИКЕ БЕЛАРУСЬ СЛОЖИЛАСЬ СОБСТВЕННАЯ </a:t>
            </a:r>
            <a:r>
              <a:rPr b="0" lang="en-US" sz="2400" spc="174" strike="noStrike">
                <a:solidFill>
                  <a:srgbClr val="17726d"/>
                </a:solidFill>
                <a:latin typeface="Lora Bold"/>
              </a:rPr>
              <a:t>МОДЕЛЬ ГОСУДАРСТВА С СИЛЬНОЙ СОЦИАЛЬНОЙ ПОЛИТИКОЙ И СОЦИАЛЬНО-ОРИЕНТИРОВАННОЙ ЭКОНОМИКОЙ.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 РЕАЛИЗАЦИЯ РАЗЛИЧНЫХ СОЦИАЛЬНЫХ ПРОГРАММ СТАЛА ПРИОРИТЕТНЫМ НАПРАВЛЕНИЕМ В ГОСУДАРСТВЕННОЙ ПОЛИТИКЕ, КОТОРАЯ ОПРЕДЕЛИЛА ЧЕЛОВЕКА ВЫСШЕЙ ЦЕННОСТЬЮ И ЦЕЛЬЮ ОБЩЕСТВА И ГОСУДАРСТВА.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TextBox 12"/>
          <p:cNvSpPr/>
          <p:nvPr/>
        </p:nvSpPr>
        <p:spPr>
          <a:xfrm>
            <a:off x="5652000" y="6577200"/>
            <a:ext cx="12516480" cy="24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 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В БЕЛАРУСИ </a:t>
            </a:r>
            <a:r>
              <a:rPr b="0" lang="en-US" sz="2400" spc="174" strike="noStrike">
                <a:solidFill>
                  <a:srgbClr val="17726d"/>
                </a:solidFill>
                <a:latin typeface="Lora Bold"/>
              </a:rPr>
              <a:t>ПОДДЕРЖИВАЕТСЯ МЕЖНАЦИОНАЛЬНЫЙ МИР И СОГЛАСИЕ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, КОГДА ЛЮБОЙ ЧЕЛОВЕК НЕЗАВИСИМО ОТ ЕГО ВЕРЫ И НАЦИОНАЛЬНОСТИ СВОБОДНО ЖИВЕТ И РАБОТАЕТ. НА НАШЕЙ ГОСТЕПРИИМНОЙ ЗЕМЛЕ ЧУВСТВУЮТ СЕБЯ НАРАВНЕ С ДРУГИМИ ЛЮДИ, КОТОРЫЕ БЕГУТ ОТ ВОЙН И КОНФЛИКТОВ (НА СЕГОДНЯШНИЙ ДЕНЬ В НАШЕЙ СТРАНЕ ПРОЖИВАЕТ ОКОЛО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401"/>
              </a:lnSpc>
              <a:tabLst>
                <a:tab algn="l" pos="0"/>
              </a:tabLst>
            </a:pP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 </a:t>
            </a:r>
            <a:r>
              <a:rPr b="0" lang="en-US" sz="2400" spc="174" strike="noStrike">
                <a:solidFill>
                  <a:srgbClr val="17726d"/>
                </a:solidFill>
                <a:latin typeface="Lora"/>
              </a:rPr>
              <a:t>150 национальностей, зарегистрировано 25 конфессий и религиозных направлений).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TextBox 13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17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" name="Group 2"/>
          <p:cNvGrpSpPr/>
          <p:nvPr/>
        </p:nvGrpSpPr>
        <p:grpSpPr>
          <a:xfrm>
            <a:off x="-14400" y="-2373840"/>
            <a:ext cx="18287640" cy="3125520"/>
            <a:chOff x="-14400" y="-2373840"/>
            <a:chExt cx="18287640" cy="3125520"/>
          </a:xfrm>
        </p:grpSpPr>
        <p:sp>
          <p:nvSpPr>
            <p:cNvPr id="334" name="Freeform 3"/>
            <p:cNvSpPr/>
            <p:nvPr/>
          </p:nvSpPr>
          <p:spPr>
            <a:xfrm>
              <a:off x="-14400" y="-2193120"/>
              <a:ext cx="18287640" cy="2944800"/>
            </a:xfrm>
            <a:custGeom>
              <a:avLst/>
              <a:gdLst>
                <a:gd fmla="*/ 0 w 18287640" name="textAreaLeft"/>
                <a:gd fmla="*/ 18288000 w 18287640" name="textAreaRight"/>
                <a:gd fmla="*/ 0 h 2944800" name="textAreaTop"/>
                <a:gd fmla="*/ 2945160 h 2944800" name="textAreaBottom"/>
              </a:gdLst>
              <a:ahLst/>
              <a:rect b="textAreaBottom" l="textAreaLeft" r="textAreaRight" t="textAreaTop"/>
              <a:pathLst>
                <a:path h="77567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775678"/>
                  </a:lnTo>
                  <a:lnTo>
                    <a:pt x="0" y="77567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5" name="TextBox 4"/>
            <p:cNvSpPr/>
            <p:nvPr/>
          </p:nvSpPr>
          <p:spPr>
            <a:xfrm>
              <a:off x="-14400" y="-2373840"/>
              <a:ext cx="18287640" cy="3125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36" name="TextBox 5"/>
          <p:cNvSpPr/>
          <p:nvPr/>
        </p:nvSpPr>
        <p:spPr>
          <a:xfrm>
            <a:off x="6687360" y="1477080"/>
            <a:ext cx="1140012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В 2024 ГОДУ НАША РЕСПУБЛИКА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СТАЛА КОСМИЧЕСКОЙ ДЕРЖАВОЙ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И СТРЕМИТЕЛЬНО ДВИЖЕТСЯ В РАЗВИТИИ КОСМИЧЕСКОЙ ОТРАСЛИ. В МИРЕ БЫЛО ВСЕГО 47 СТРАН, КОТОРЫЕ СМОГЛИ ОТПРАВИТЬ СВОИХ ПРЕДСТАВИТЕЛЕЙ В КОСМОС. 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БЕЛАРУСЬ СТАЛА 48-М ГОСУДАРСТВОМ В ЭТОМ СПИСКЕ. КОСМИЧЕСКИЙ ПОЛЕТ ПЕРВОГО КОСМОНАВТА СУВЕРЕННОЙ БЕЛАРУСИ М.В.ВАСИЛЕВСКОЙ – СЕРЬЕЗНЫЙ НЕ ТОЛЬКО ТЕХНОЛОГИЧЕСКИЙ, НО И ИМИДЖЕВЫЙ ПРОРЫВ.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37" name="Group 6"/>
          <p:cNvGrpSpPr/>
          <p:nvPr/>
        </p:nvGrpSpPr>
        <p:grpSpPr>
          <a:xfrm>
            <a:off x="-3106440" y="870120"/>
            <a:ext cx="5358960" cy="5358960"/>
            <a:chOff x="-3106440" y="870120"/>
            <a:chExt cx="5358960" cy="5358960"/>
          </a:xfrm>
        </p:grpSpPr>
        <p:sp>
          <p:nvSpPr>
            <p:cNvPr id="338" name="Freeform 7"/>
            <p:cNvSpPr/>
            <p:nvPr/>
          </p:nvSpPr>
          <p:spPr>
            <a:xfrm>
              <a:off x="-3106440" y="87012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39" name="TextBox 8"/>
            <p:cNvSpPr/>
            <p:nvPr/>
          </p:nvSpPr>
          <p:spPr>
            <a:xfrm>
              <a:off x="-2604240" y="105840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40" name="Group 9"/>
          <p:cNvGrpSpPr/>
          <p:nvPr/>
        </p:nvGrpSpPr>
        <p:grpSpPr>
          <a:xfrm>
            <a:off x="601560" y="870120"/>
            <a:ext cx="5960880" cy="3452400"/>
            <a:chOff x="601560" y="870120"/>
            <a:chExt cx="5960880" cy="3452400"/>
          </a:xfrm>
        </p:grpSpPr>
        <p:pic>
          <p:nvPicPr>
            <p:cNvPr descr="" id="341" name="Picture 10"/>
            <p:cNvPicPr/>
            <p:nvPr/>
          </p:nvPicPr>
          <p:blipFill>
            <a:blip r:embed="rId1"/>
            <a:srcRect b="84" t="49"/>
            <a:stretch/>
          </p:blipFill>
          <p:spPr>
            <a:xfrm>
              <a:off x="601560" y="870120"/>
              <a:ext cx="5960880" cy="34524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42" name="TextBox 11"/>
          <p:cNvSpPr/>
          <p:nvPr/>
        </p:nvSpPr>
        <p:spPr>
          <a:xfrm>
            <a:off x="1842480" y="4685040"/>
            <a:ext cx="14216040" cy="166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И, БЕЗУСЛОВНО, САМОЕ ВАЖНОЕ ДОСТИЖЕНИЕ –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ОБЕСПЕЧЕНИЕ НА БЕЛОРУССКОЙ ЗЕМЛЕ МИРА И СТАБИЛЬНОСТИ, НЕЗАВИСИМОСТИ И ТЕРРИТОРИАЛЬНОЙ ЦЕЛОСТНОСТИ ГОСУДАРСТВА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В УСЛОВИЯХ, КОГДА В РАЗНЫХ УГОЛКАХ ЗЕМНОГО ШАРА РАЗЖИГАЮТСЯ ВООРУЖЕННЫЕ КОНФЛИКТЫ, ВСПЫХИВАЮТ ВОЙНЫ И ГИБНУТ МИРНЫЕ ГРАЖДАНЕ.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TextBox 12"/>
          <p:cNvSpPr/>
          <p:nvPr/>
        </p:nvSpPr>
        <p:spPr>
          <a:xfrm>
            <a:off x="1408680" y="6842520"/>
            <a:ext cx="1508364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ДЕЛО ЧЕСТИ СОВРЕМЕННОГО ПОКОЛЕНИЯ ПОМНИТЬ И ЦЕНИТЬ СДЕЛАННОЕ НАШИМИ СООТЕЧЕСТВЕННИКАМИ ВО ИМЯ МИРА И БЕЗОПАСНОСТИ. ВОЗЛАГАЯ ОТВЕТСТВЕННОСТЬ НА ДЕЛЕГАТОВ СЕДЬМОГО ВСЕБЕЛОРУССКОГО НАРОДНОГО СОБРАНИЯ ЗА БЕЗОПАСНОСТЬ И БЛАГОПОЛУЧИЕ БЕЛОРУССКОГО НАРОДА И ОТМЕЧАЯ ИХ ОСОБУЮ РОЛЬ В ЭТОМ,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ПРЕЗИДЕНТ РЕСПУБЛИКИ БЕЛАРУСЬ А.Г.ЛУКАШЕНКО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ОТМЕТИЛ: </a:t>
            </a:r>
            <a:r>
              <a:rPr b="0" lang="en-US" spc="-1" strike="noStrike" sz="2500">
                <a:solidFill>
                  <a:srgbClr val="17726d"/>
                </a:solidFill>
                <a:latin typeface="Lora Bold Italics"/>
              </a:rPr>
              <a:t>«МЫ… СТРОИМ МИРНУЮ ЖИЗНЬ. СТЕНЫ НЕ ВОЗВОДИМ. ОКОПЫ НЕ РОЕМ. НО НАШЕ МИРОЛЮБИЕ – НЕ ПАЦИФИЗМ… ПО МЕРЕ РОСТА УГРОЗ БУДЕМ ПРИНИМАТЬ СИММЕТРИЧНЫЕ МЕРЫ И НАРАЩИВАТЬ БОЕВУЮ МОЩЬ»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44" name="Group 13"/>
          <p:cNvGrpSpPr/>
          <p:nvPr/>
        </p:nvGrpSpPr>
        <p:grpSpPr>
          <a:xfrm>
            <a:off x="16351920" y="7607520"/>
            <a:ext cx="5358960" cy="5358960"/>
            <a:chOff x="16351920" y="7607520"/>
            <a:chExt cx="5358960" cy="5358960"/>
          </a:xfrm>
        </p:grpSpPr>
        <p:sp>
          <p:nvSpPr>
            <p:cNvPr id="345" name="Freeform 14"/>
            <p:cNvSpPr/>
            <p:nvPr/>
          </p:nvSpPr>
          <p:spPr>
            <a:xfrm>
              <a:off x="16351920" y="760752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46" name="TextBox 15"/>
            <p:cNvSpPr/>
            <p:nvPr/>
          </p:nvSpPr>
          <p:spPr>
            <a:xfrm>
              <a:off x="16854480" y="779580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47" name="TextBox 16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18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19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Group 2"/>
          <p:cNvGrpSpPr/>
          <p:nvPr/>
        </p:nvGrpSpPr>
        <p:grpSpPr>
          <a:xfrm>
            <a:off x="-3633480" y="5391000"/>
            <a:ext cx="5358960" cy="5358960"/>
            <a:chOff x="-3633480" y="5391000"/>
            <a:chExt cx="5358960" cy="5358960"/>
          </a:xfrm>
        </p:grpSpPr>
        <p:sp>
          <p:nvSpPr>
            <p:cNvPr id="349" name="Freeform 3"/>
            <p:cNvSpPr/>
            <p:nvPr/>
          </p:nvSpPr>
          <p:spPr>
            <a:xfrm>
              <a:off x="-3633480" y="539100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50" name="TextBox 4"/>
            <p:cNvSpPr/>
            <p:nvPr/>
          </p:nvSpPr>
          <p:spPr>
            <a:xfrm>
              <a:off x="-3130920" y="557928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51" name="Group 5"/>
          <p:cNvGrpSpPr/>
          <p:nvPr/>
        </p:nvGrpSpPr>
        <p:grpSpPr>
          <a:xfrm>
            <a:off x="778680" y="-180720"/>
            <a:ext cx="7798680" cy="6456600"/>
            <a:chOff x="778680" y="-180720"/>
            <a:chExt cx="7798680" cy="6456600"/>
          </a:xfrm>
        </p:grpSpPr>
        <p:sp>
          <p:nvSpPr>
            <p:cNvPr id="352" name="Freeform 6"/>
            <p:cNvSpPr/>
            <p:nvPr/>
          </p:nvSpPr>
          <p:spPr>
            <a:xfrm>
              <a:off x="778680" y="0"/>
              <a:ext cx="7798680" cy="6275520"/>
            </a:xfrm>
            <a:custGeom>
              <a:avLst/>
              <a:gdLst>
                <a:gd fmla="*/ 0 w 7798680" name="textAreaLeft"/>
                <a:gd fmla="*/ 7799040 w 7798680" name="textAreaRight"/>
                <a:gd fmla="*/ 0 h 6275520" name="textAreaTop"/>
                <a:gd fmla="*/ 6275880 h 6275520" name="textAreaBottom"/>
              </a:gdLst>
              <a:ahLst/>
              <a:rect b="textAreaBottom" l="textAreaLeft" r="textAreaRight" t="textAreaTop"/>
              <a:pathLst>
                <a:path h="1652927" w="2054089">
                  <a:moveTo>
                    <a:pt x="0" y="0"/>
                  </a:moveTo>
                  <a:lnTo>
                    <a:pt x="2054089" y="0"/>
                  </a:lnTo>
                  <a:lnTo>
                    <a:pt x="2054089" y="1652927"/>
                  </a:lnTo>
                  <a:lnTo>
                    <a:pt x="0" y="1652927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53" name="TextBox 7"/>
            <p:cNvSpPr/>
            <p:nvPr/>
          </p:nvSpPr>
          <p:spPr>
            <a:xfrm>
              <a:off x="778680" y="-180720"/>
              <a:ext cx="7798680" cy="6456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54" name="Group 8"/>
          <p:cNvGrpSpPr/>
          <p:nvPr/>
        </p:nvGrpSpPr>
        <p:grpSpPr>
          <a:xfrm>
            <a:off x="778680" y="2742480"/>
            <a:ext cx="7798680" cy="5327640"/>
            <a:chOff x="778680" y="2742480"/>
            <a:chExt cx="7798680" cy="5327640"/>
          </a:xfrm>
        </p:grpSpPr>
        <p:pic>
          <p:nvPicPr>
            <p:cNvPr descr="" id="355" name="Picture 9"/>
            <p:cNvPicPr/>
            <p:nvPr/>
          </p:nvPicPr>
          <p:blipFill>
            <a:blip r:embed="rId1"/>
            <a:srcRect b="95" t="95"/>
            <a:stretch/>
          </p:blipFill>
          <p:spPr>
            <a:xfrm>
              <a:off x="778680" y="2742480"/>
              <a:ext cx="7798680" cy="532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56" name="TextBox 10"/>
          <p:cNvSpPr/>
          <p:nvPr/>
        </p:nvSpPr>
        <p:spPr>
          <a:xfrm>
            <a:off x="8897760" y="2178360"/>
            <a:ext cx="8702640" cy="597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3359"/>
              </a:lnSpc>
            </a:pPr>
            <a:r>
              <a:rPr b="0" lang="en-US" spc="174" strike="noStrike" sz="2400">
                <a:solidFill>
                  <a:srgbClr val="000000"/>
                </a:solidFill>
                <a:latin typeface="Lora"/>
              </a:rPr>
              <a:t>ЭТИ И МНОГИЕ ДРУГИЕ ДОСТИЖЕНИЯ СУВЕРЕННОЙ БЕЛАРУСИ БЫЛИ БЫ НЕВОЗМОЖНЫ БЕЗ ВЕЛИКОЙ ПОБЕДЫ. МИРНЫМ ТРУДОМ НЫНЕШНЕЕ ПОКОЛЕНИЕ БЕЛОРУСОВ ДОЛЖНО БЫТЬ ДОСТОЙНО РАТНОГО ПОДВИГА ПРЕДКОВ, КОТОРЫЕ С ОРУЖИЕМ В РУКАХ ЗАЩИЩАЛИ НАШУ ЗЕМЛЮ. </a:t>
            </a:r>
            <a:endParaRPr b="0" lang="en-US" spc="-1" strike="noStrike" sz="24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359"/>
              </a:lnSpc>
              <a:tabLst>
                <a:tab algn="l" pos="0"/>
              </a:tabLst>
            </a:pPr>
            <a:r>
              <a:rPr b="0" lang="en-US" spc="174" strike="noStrike" sz="2400">
                <a:solidFill>
                  <a:srgbClr val="000000"/>
                </a:solidFill>
                <a:latin typeface="Lora Bold Italics"/>
              </a:rPr>
              <a:t>«ТОЛЬКО БЕРЕЖНО ХРАНЯ ПАМЯТЬ О ГЕРОЯХ И ПРИУМНОЖАЯ ДОСТИГНУТОЕ, БЕЛОРУСЫ ВСЕГДА БУДУТ ОСТАВАТЬСЯ ХОЗЯЕВАМИ НА СВОЕЙ ЗЕМЛЕ И САМИ ОПРЕДЕЛЯТЬ СОБСТВЕННУЮ СУДЬБУ»</a:t>
            </a:r>
            <a:r>
              <a:rPr b="0" lang="en-US" spc="174" strike="noStrike" sz="2400">
                <a:solidFill>
                  <a:srgbClr val="000000"/>
                </a:solidFill>
                <a:latin typeface="Lora"/>
              </a:rPr>
              <a:t>, – СПРАВЕДЛИВО ПОДЧЕРКНУЛ </a:t>
            </a:r>
            <a:r>
              <a:rPr b="0" lang="en-US" spc="174" strike="noStrike" sz="2400">
                <a:solidFill>
                  <a:srgbClr val="000000"/>
                </a:solidFill>
                <a:latin typeface="Lora Bold"/>
              </a:rPr>
              <a:t>ПРЕЗИДЕНТ РЕСПУБЛИКИ БЕЛАРУСЬ А.Г. ЛУКАШЕНКО</a:t>
            </a:r>
            <a:r>
              <a:rPr b="0" lang="en-US" spc="174" strike="noStrike" sz="2400">
                <a:solidFill>
                  <a:srgbClr val="000000"/>
                </a:solidFill>
                <a:latin typeface="Lora"/>
              </a:rPr>
              <a:t>.</a:t>
            </a:r>
            <a:endParaRPr b="0" lang="en-US" spc="-1" strike="noStrike" sz="24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57" name="Group 11"/>
          <p:cNvGrpSpPr/>
          <p:nvPr/>
        </p:nvGrpSpPr>
        <p:grpSpPr>
          <a:xfrm>
            <a:off x="16042320" y="7948080"/>
            <a:ext cx="5358960" cy="5358960"/>
            <a:chOff x="16042320" y="7948080"/>
            <a:chExt cx="5358960" cy="5358960"/>
          </a:xfrm>
        </p:grpSpPr>
        <p:sp>
          <p:nvSpPr>
            <p:cNvPr id="358" name="Freeform 12"/>
            <p:cNvSpPr/>
            <p:nvPr/>
          </p:nvSpPr>
          <p:spPr>
            <a:xfrm>
              <a:off x="16042320" y="794808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59" name="TextBox 13"/>
            <p:cNvSpPr/>
            <p:nvPr/>
          </p:nvSpPr>
          <p:spPr>
            <a:xfrm>
              <a:off x="16544520" y="813672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60" name="TextBox 14"/>
          <p:cNvSpPr/>
          <p:nvPr/>
        </p:nvSpPr>
        <p:spPr>
          <a:xfrm>
            <a:off x="2005560" y="696240"/>
            <a:ext cx="5345280" cy="187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4935"/>
              </a:lnSpc>
            </a:pPr>
            <a:r>
              <a:rPr b="0" lang="en-US" spc="-1" strike="noStrike" sz="4700">
                <a:solidFill>
                  <a:srgbClr val="ffffff"/>
                </a:solidFill>
                <a:latin typeface="Lora Bold"/>
              </a:rPr>
              <a:t>ДОСТИЖЕНИЯ </a:t>
            </a:r>
            <a:endParaRPr b="0" lang="en-US" spc="-1" strike="noStrike" sz="47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4935"/>
              </a:lnSpc>
            </a:pPr>
            <a:r>
              <a:rPr b="0" lang="en-US" spc="-1" strike="noStrike" sz="4700">
                <a:solidFill>
                  <a:srgbClr val="ffffff"/>
                </a:solidFill>
                <a:latin typeface="Lora Bold"/>
              </a:rPr>
              <a:t>СУВЕРЕННОЙ БЕЛАРУСИ</a:t>
            </a:r>
            <a:endParaRPr b="0" lang="en-US" spc="-1" strike="noStrike" sz="47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61" name="Group 15"/>
          <p:cNvGrpSpPr/>
          <p:nvPr/>
        </p:nvGrpSpPr>
        <p:grpSpPr>
          <a:xfrm>
            <a:off x="-953640" y="9356400"/>
            <a:ext cx="5358960" cy="5358960"/>
            <a:chOff x="-953640" y="9356400"/>
            <a:chExt cx="5358960" cy="5358960"/>
          </a:xfrm>
        </p:grpSpPr>
        <p:sp>
          <p:nvSpPr>
            <p:cNvPr id="362" name="Freeform 16"/>
            <p:cNvSpPr/>
            <p:nvPr/>
          </p:nvSpPr>
          <p:spPr>
            <a:xfrm>
              <a:off x="-953640" y="9356400"/>
              <a:ext cx="5358960" cy="5358960"/>
            </a:xfrm>
            <a:custGeom>
              <a:avLst/>
              <a:gdLst>
                <a:gd fmla="*/ 0 w 5358960" name="textAreaLeft"/>
                <a:gd fmla="*/ 5359320 w 5358960" name="textAreaRight"/>
                <a:gd fmla="*/ 0 h 5358960" name="textAreaTop"/>
                <a:gd fmla="*/ 5359320 h 53589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3" name="TextBox 17"/>
            <p:cNvSpPr/>
            <p:nvPr/>
          </p:nvSpPr>
          <p:spPr>
            <a:xfrm>
              <a:off x="-451440" y="9544680"/>
              <a:ext cx="4353840" cy="46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64" name="TextBox 18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19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2"/>
          <p:cNvGrpSpPr/>
          <p:nvPr/>
        </p:nvGrpSpPr>
        <p:grpSpPr>
          <a:xfrm>
            <a:off x="14301720" y="4382280"/>
            <a:ext cx="5402160" cy="5402160"/>
            <a:chOff x="14301720" y="4382280"/>
            <a:chExt cx="5402160" cy="5402160"/>
          </a:xfrm>
        </p:grpSpPr>
        <p:sp>
          <p:nvSpPr>
            <p:cNvPr id="80" name="Freeform 3"/>
            <p:cNvSpPr/>
            <p:nvPr/>
          </p:nvSpPr>
          <p:spPr>
            <a:xfrm>
              <a:off x="14301720" y="4382280"/>
              <a:ext cx="5402160" cy="5402160"/>
            </a:xfrm>
            <a:custGeom>
              <a:avLst/>
              <a:gdLst>
                <a:gd name="textAreaLeft" fmla="*/ 0 w 5402160"/>
                <a:gd name="textAreaRight" fmla="*/ 5402520 w 5402160"/>
                <a:gd name="textAreaTop" fmla="*/ 0 h 5402160"/>
                <a:gd name="textAreaBottom" fmla="*/ 5402520 h 54021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1" name="TextBox 4"/>
            <p:cNvSpPr/>
            <p:nvPr/>
          </p:nvSpPr>
          <p:spPr>
            <a:xfrm>
              <a:off x="14808240" y="4572360"/>
              <a:ext cx="4389120" cy="4705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82" name="Group 5"/>
          <p:cNvGrpSpPr/>
          <p:nvPr/>
        </p:nvGrpSpPr>
        <p:grpSpPr>
          <a:xfrm>
            <a:off x="16688160" y="-180720"/>
            <a:ext cx="6308280" cy="10467360"/>
            <a:chOff x="16688160" y="-180720"/>
            <a:chExt cx="6308280" cy="10467360"/>
          </a:xfrm>
        </p:grpSpPr>
        <p:sp>
          <p:nvSpPr>
            <p:cNvPr id="83" name="Freeform 6"/>
            <p:cNvSpPr/>
            <p:nvPr/>
          </p:nvSpPr>
          <p:spPr>
            <a:xfrm>
              <a:off x="16688160" y="0"/>
              <a:ext cx="6308280" cy="10286640"/>
            </a:xfrm>
            <a:custGeom>
              <a:avLst/>
              <a:gdLst>
                <a:gd name="textAreaLeft" fmla="*/ 0 w 6308280"/>
                <a:gd name="textAreaRight" fmla="*/ 6308640 w 63082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661494" h="2709333">
                  <a:moveTo>
                    <a:pt x="0" y="0"/>
                  </a:moveTo>
                  <a:lnTo>
                    <a:pt x="1661494" y="0"/>
                  </a:lnTo>
                  <a:lnTo>
                    <a:pt x="16614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84" name="TextBox 7"/>
            <p:cNvSpPr/>
            <p:nvPr/>
          </p:nvSpPr>
          <p:spPr>
            <a:xfrm>
              <a:off x="16688160" y="-180720"/>
              <a:ext cx="63082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85" name="AutoShape 8"/>
          <p:cNvSpPr/>
          <p:nvPr/>
        </p:nvSpPr>
        <p:spPr>
          <a:xfrm>
            <a:off x="5405400" y="3881160"/>
            <a:ext cx="600840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Freeform 9"/>
          <p:cNvSpPr/>
          <p:nvPr/>
        </p:nvSpPr>
        <p:spPr>
          <a:xfrm>
            <a:off x="328680" y="169200"/>
            <a:ext cx="4994640" cy="3329640"/>
          </a:xfrm>
          <a:custGeom>
            <a:avLst/>
            <a:gdLst>
              <a:gd name="textAreaLeft" fmla="*/ 0 w 4994640"/>
              <a:gd name="textAreaRight" fmla="*/ 4995000 w 4994640"/>
              <a:gd name="textAreaTop" fmla="*/ 0 h 3329640"/>
              <a:gd name="textAreaBottom" fmla="*/ 3330000 h 3329640"/>
            </a:gdLst>
            <a:ahLst/>
            <a:rect l="textAreaLeft" t="textAreaTop" r="textAreaRight" b="textAreaBottom"/>
            <a:pathLst>
              <a:path w="4994925" h="3329950">
                <a:moveTo>
                  <a:pt x="0" y="0"/>
                </a:moveTo>
                <a:lnTo>
                  <a:pt x="4994925" y="0"/>
                </a:lnTo>
                <a:lnTo>
                  <a:pt x="4994925" y="3329951"/>
                </a:lnTo>
                <a:lnTo>
                  <a:pt x="0" y="332995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Freeform 10"/>
          <p:cNvSpPr/>
          <p:nvPr/>
        </p:nvSpPr>
        <p:spPr>
          <a:xfrm>
            <a:off x="5449680" y="169200"/>
            <a:ext cx="5919480" cy="3329640"/>
          </a:xfrm>
          <a:custGeom>
            <a:avLst/>
            <a:gdLst>
              <a:gd name="textAreaLeft" fmla="*/ 0 w 5919480"/>
              <a:gd name="textAreaRight" fmla="*/ 5919840 w 5919480"/>
              <a:gd name="textAreaTop" fmla="*/ 0 h 3329640"/>
              <a:gd name="textAreaBottom" fmla="*/ 3330000 h 3329640"/>
            </a:gdLst>
            <a:ahLst/>
            <a:rect l="textAreaLeft" t="textAreaTop" r="textAreaRight" b="textAreaBottom"/>
            <a:pathLst>
              <a:path w="5919911" h="3329950">
                <a:moveTo>
                  <a:pt x="0" y="0"/>
                </a:moveTo>
                <a:lnTo>
                  <a:pt x="5919911" y="0"/>
                </a:lnTo>
                <a:lnTo>
                  <a:pt x="5919911" y="3329951"/>
                </a:lnTo>
                <a:lnTo>
                  <a:pt x="0" y="332995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Freeform 11"/>
          <p:cNvSpPr/>
          <p:nvPr/>
        </p:nvSpPr>
        <p:spPr>
          <a:xfrm>
            <a:off x="11493360" y="169200"/>
            <a:ext cx="5070600" cy="3329640"/>
          </a:xfrm>
          <a:custGeom>
            <a:avLst/>
            <a:gdLst>
              <a:gd name="textAreaLeft" fmla="*/ 0 w 5070600"/>
              <a:gd name="textAreaRight" fmla="*/ 5070960 w 5070600"/>
              <a:gd name="textAreaTop" fmla="*/ 0 h 3329640"/>
              <a:gd name="textAreaBottom" fmla="*/ 3330000 h 3329640"/>
            </a:gdLst>
            <a:ahLst/>
            <a:rect l="textAreaLeft" t="textAreaTop" r="textAreaRight" b="textAreaBottom"/>
            <a:pathLst>
              <a:path w="5070920" h="3329950">
                <a:moveTo>
                  <a:pt x="0" y="0"/>
                </a:moveTo>
                <a:lnTo>
                  <a:pt x="5070920" y="0"/>
                </a:lnTo>
                <a:lnTo>
                  <a:pt x="5070920" y="3329951"/>
                </a:lnTo>
                <a:lnTo>
                  <a:pt x="0" y="332995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TextBox 12"/>
          <p:cNvSpPr/>
          <p:nvPr/>
        </p:nvSpPr>
        <p:spPr>
          <a:xfrm>
            <a:off x="1773360" y="4174560"/>
            <a:ext cx="13272480" cy="51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149"/>
              </a:lnSpc>
            </a:pPr>
            <a:r>
              <a:rPr b="0" lang="en-US" sz="3000" spc="-1" strike="noStrike">
                <a:solidFill>
                  <a:srgbClr val="17726d"/>
                </a:solidFill>
                <a:latin typeface="Lora Bold"/>
              </a:rPr>
              <a:t>80-ЛЕТИЕ ОСВОБОЖДЕНИЯ БЕЛАРУСИ ОТ НЕМЕЦКО-ФАШИСТСКИХ ЗАХВАТЧИКОВ – ЗНАКОВОЕ СОБЫТИЕ В ЖИЗНИ БЕЛОРУССКОГО НАРОДА. 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14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149"/>
              </a:lnSpc>
            </a:pPr>
            <a:r>
              <a:rPr b="0" lang="en-US" sz="3000" spc="-1" strike="noStrike">
                <a:solidFill>
                  <a:srgbClr val="17726d"/>
                </a:solidFill>
                <a:latin typeface="Lora Bold"/>
              </a:rPr>
              <a:t>С годами подвиг советских граждан, героически отстоявших свободу и независимость Родины, приобретает особую значимость. Никогда не будет предано забвению, какой высокой ценой оплачена Великая Победа. Память об обжигающей правде войны передается из поколения в поколение. Мы продолжаем рассказывать правду о Великой Отечественной войне, о всех тяготах и лишениях того времени, героическом подвиге советского народа, благодаря которому состоялась Великая Победа.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Box 13"/>
          <p:cNvSpPr/>
          <p:nvPr/>
        </p:nvSpPr>
        <p:spPr>
          <a:xfrm>
            <a:off x="1760364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2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roup 2"/>
          <p:cNvGrpSpPr/>
          <p:nvPr/>
        </p:nvGrpSpPr>
        <p:grpSpPr>
          <a:xfrm>
            <a:off x="0" y="364320"/>
            <a:ext cx="18287640" cy="1908360"/>
            <a:chOff x="0" y="364320"/>
            <a:chExt cx="18287640" cy="1908360"/>
          </a:xfrm>
        </p:grpSpPr>
        <p:sp>
          <p:nvSpPr>
            <p:cNvPr id="366" name="Freeform 3"/>
            <p:cNvSpPr/>
            <p:nvPr/>
          </p:nvSpPr>
          <p:spPr>
            <a:xfrm>
              <a:off x="0" y="54504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67" name="TextBox 4"/>
            <p:cNvSpPr/>
            <p:nvPr/>
          </p:nvSpPr>
          <p:spPr>
            <a:xfrm>
              <a:off x="0" y="36432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68" name="Group 5"/>
          <p:cNvGrpSpPr/>
          <p:nvPr/>
        </p:nvGrpSpPr>
        <p:grpSpPr>
          <a:xfrm>
            <a:off x="15868800" y="8055360"/>
            <a:ext cx="4136400" cy="4136400"/>
            <a:chOff x="15868800" y="8055360"/>
            <a:chExt cx="4136400" cy="4136400"/>
          </a:xfrm>
        </p:grpSpPr>
        <p:sp>
          <p:nvSpPr>
            <p:cNvPr id="369" name="Freeform 6"/>
            <p:cNvSpPr/>
            <p:nvPr/>
          </p:nvSpPr>
          <p:spPr>
            <a:xfrm>
              <a:off x="15868800" y="8055360"/>
              <a:ext cx="4136400" cy="4136400"/>
            </a:xfrm>
            <a:custGeom>
              <a:avLst/>
              <a:gdLst>
                <a:gd name="textAreaLeft" fmla="*/ 0 w 4136400"/>
                <a:gd name="textAreaRight" fmla="*/ 4136760 w 4136400"/>
                <a:gd name="textAreaTop" fmla="*/ 0 h 4136400"/>
                <a:gd name="textAreaBottom" fmla="*/ 4136760 h 413640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0" name="TextBox 7"/>
            <p:cNvSpPr/>
            <p:nvPr/>
          </p:nvSpPr>
          <p:spPr>
            <a:xfrm>
              <a:off x="16256880" y="8200800"/>
              <a:ext cx="3360960" cy="3603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71" name="Freeform 8"/>
          <p:cNvSpPr/>
          <p:nvPr/>
        </p:nvSpPr>
        <p:spPr>
          <a:xfrm>
            <a:off x="11426040" y="4262400"/>
            <a:ext cx="5832720" cy="3761280"/>
          </a:xfrm>
          <a:custGeom>
            <a:avLst/>
            <a:gdLst>
              <a:gd name="textAreaLeft" fmla="*/ 0 w 5832720"/>
              <a:gd name="textAreaRight" fmla="*/ 5833080 w 5832720"/>
              <a:gd name="textAreaTop" fmla="*/ 0 h 3761280"/>
              <a:gd name="textAreaBottom" fmla="*/ 3761640 h 3761280"/>
            </a:gdLst>
            <a:ahLst/>
            <a:rect l="textAreaLeft" t="textAreaTop" r="textAreaRight" b="textAreaBottom"/>
            <a:pathLst>
              <a:path w="5833215" h="3761734">
                <a:moveTo>
                  <a:pt x="0" y="0"/>
                </a:moveTo>
                <a:lnTo>
                  <a:pt x="5833215" y="0"/>
                </a:lnTo>
                <a:lnTo>
                  <a:pt x="5833215" y="3761735"/>
                </a:lnTo>
                <a:lnTo>
                  <a:pt x="0" y="376173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TextBox 9"/>
          <p:cNvSpPr/>
          <p:nvPr/>
        </p:nvSpPr>
        <p:spPr>
          <a:xfrm>
            <a:off x="839880" y="717480"/>
            <a:ext cx="15603480" cy="14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779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Lora Bold"/>
              </a:rPr>
              <a:t>СОХРАНЕНИЕ ИСТОРИЧЕСКОЙ ПАМЯТИ КАК ОСНОВА НЕЗАВИСИМОСТИ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779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Lora Bold"/>
              </a:rPr>
              <a:t> </a:t>
            </a:r>
            <a:r>
              <a:rPr b="0" lang="en-US" sz="3600" spc="-1" strike="noStrike">
                <a:solidFill>
                  <a:srgbClr val="ffffff"/>
                </a:solidFill>
                <a:latin typeface="Lora Bold"/>
              </a:rPr>
              <a:t>и суверенитета Республики Беларусь 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TextBox 10"/>
          <p:cNvSpPr/>
          <p:nvPr/>
        </p:nvSpPr>
        <p:spPr>
          <a:xfrm>
            <a:off x="1580040" y="2391840"/>
            <a:ext cx="15678720" cy="152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Память о безмерном мужестве и героизме советского народа в годы Великой Отечественной войны – важное оружие в эпоху переписывания истории. Забвение трагических страниц – опасная тенденция, которая уже приводит многих к трагическим последствиям. Пока Запад охватывает неонацистская революция, Беларусь продолжает отстаивать и беречь память о подвиге советских солдат.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TextBox 11"/>
          <p:cNvSpPr/>
          <p:nvPr/>
        </p:nvSpPr>
        <p:spPr>
          <a:xfrm>
            <a:off x="2017440" y="4788720"/>
            <a:ext cx="9203040" cy="30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Социологическое исследование Института социологии НАН Беларуси, проведенное в I квартале 2024 г., свидетельствует, что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абсолютное большинство белорусов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(91,9%)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 гордятся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тем,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что живут в одной из стран, одержавших победу в Великой Отечественной войне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. При этом, как показывает опрос, Великая Отечественная война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для большинства жителей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нашей страны –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это героический подвиг советского народа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(ответило 56,8% опрошенных),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Великая Победа отцов и дедов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(55,6%).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TextBox 12"/>
          <p:cNvSpPr/>
          <p:nvPr/>
        </p:nvSpPr>
        <p:spPr>
          <a:xfrm>
            <a:off x="1580040" y="8405280"/>
            <a:ext cx="15678720" cy="91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Сохранение исторической памяти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о героическом прошлом белорусского народа</a:t>
            </a:r>
            <a:r>
              <a:rPr b="0" lang="en-US" sz="2400" spc="-1" strike="noStrike">
                <a:solidFill>
                  <a:srgbClr val="000000"/>
                </a:solidFill>
                <a:latin typeface="Lora Ultra-Bold"/>
              </a:rPr>
              <a:t> – вопрос национальной безопасности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нашего государства и народа, являющегося наследником победителей.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TextBox 13"/>
          <p:cNvSpPr/>
          <p:nvPr/>
        </p:nvSpPr>
        <p:spPr>
          <a:xfrm>
            <a:off x="17259480" y="939996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20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roup 2"/>
          <p:cNvGrpSpPr/>
          <p:nvPr/>
        </p:nvGrpSpPr>
        <p:grpSpPr>
          <a:xfrm>
            <a:off x="0" y="-1308960"/>
            <a:ext cx="18287640" cy="1908360"/>
            <a:chOff x="0" y="-1308960"/>
            <a:chExt cx="18287640" cy="1908360"/>
          </a:xfrm>
        </p:grpSpPr>
        <p:sp>
          <p:nvSpPr>
            <p:cNvPr id="378" name="Freeform 3"/>
            <p:cNvSpPr/>
            <p:nvPr/>
          </p:nvSpPr>
          <p:spPr>
            <a:xfrm>
              <a:off x="0" y="-112824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79" name="TextBox 4"/>
            <p:cNvSpPr/>
            <p:nvPr/>
          </p:nvSpPr>
          <p:spPr>
            <a:xfrm>
              <a:off x="0" y="-130896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80" name="Group 5"/>
          <p:cNvGrpSpPr/>
          <p:nvPr/>
        </p:nvGrpSpPr>
        <p:grpSpPr>
          <a:xfrm>
            <a:off x="0" y="9633240"/>
            <a:ext cx="18287640" cy="1908360"/>
            <a:chOff x="0" y="9633240"/>
            <a:chExt cx="18287640" cy="1908360"/>
          </a:xfrm>
        </p:grpSpPr>
        <p:sp>
          <p:nvSpPr>
            <p:cNvPr id="381" name="Freeform 6"/>
            <p:cNvSpPr/>
            <p:nvPr/>
          </p:nvSpPr>
          <p:spPr>
            <a:xfrm>
              <a:off x="0" y="981396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82" name="TextBox 7"/>
            <p:cNvSpPr/>
            <p:nvPr/>
          </p:nvSpPr>
          <p:spPr>
            <a:xfrm>
              <a:off x="0" y="963324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83" name="Group 8"/>
          <p:cNvGrpSpPr/>
          <p:nvPr/>
        </p:nvGrpSpPr>
        <p:grpSpPr>
          <a:xfrm>
            <a:off x="17259480" y="8609400"/>
            <a:ext cx="4136400" cy="4136400"/>
            <a:chOff x="17259480" y="8609400"/>
            <a:chExt cx="4136400" cy="4136400"/>
          </a:xfrm>
        </p:grpSpPr>
        <p:sp>
          <p:nvSpPr>
            <p:cNvPr id="384" name="Freeform 9"/>
            <p:cNvSpPr/>
            <p:nvPr/>
          </p:nvSpPr>
          <p:spPr>
            <a:xfrm>
              <a:off x="17259480" y="8609400"/>
              <a:ext cx="4136400" cy="4136400"/>
            </a:xfrm>
            <a:custGeom>
              <a:avLst/>
              <a:gdLst>
                <a:gd name="textAreaLeft" fmla="*/ 0 w 4136400"/>
                <a:gd name="textAreaRight" fmla="*/ 4136760 w 4136400"/>
                <a:gd name="textAreaTop" fmla="*/ 0 h 4136400"/>
                <a:gd name="textAreaBottom" fmla="*/ 4136760 h 413640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85" name="TextBox 10"/>
            <p:cNvSpPr/>
            <p:nvPr/>
          </p:nvSpPr>
          <p:spPr>
            <a:xfrm>
              <a:off x="17647200" y="8754840"/>
              <a:ext cx="3360960" cy="3603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386" name="Freeform 11"/>
          <p:cNvSpPr/>
          <p:nvPr/>
        </p:nvSpPr>
        <p:spPr>
          <a:xfrm>
            <a:off x="12886920" y="1028880"/>
            <a:ext cx="5002200" cy="7820640"/>
          </a:xfrm>
          <a:custGeom>
            <a:avLst/>
            <a:gdLst>
              <a:gd name="textAreaLeft" fmla="*/ 0 w 5002200"/>
              <a:gd name="textAreaRight" fmla="*/ 5002560 w 5002200"/>
              <a:gd name="textAreaTop" fmla="*/ 0 h 7820640"/>
              <a:gd name="textAreaBottom" fmla="*/ 7821000 h 7820640"/>
            </a:gdLst>
            <a:ahLst/>
            <a:rect l="textAreaLeft" t="textAreaTop" r="textAreaRight" b="textAreaBottom"/>
            <a:pathLst>
              <a:path w="5002499" h="7820966">
                <a:moveTo>
                  <a:pt x="0" y="0"/>
                </a:moveTo>
                <a:lnTo>
                  <a:pt x="5002499" y="0"/>
                </a:lnTo>
                <a:lnTo>
                  <a:pt x="5002499" y="7820966"/>
                </a:lnTo>
                <a:lnTo>
                  <a:pt x="0" y="78209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7" name="TextBox 12"/>
          <p:cNvSpPr/>
          <p:nvPr/>
        </p:nvSpPr>
        <p:spPr>
          <a:xfrm>
            <a:off x="360000" y="1085760"/>
            <a:ext cx="12038040" cy="222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Именно поэтому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в обновленной Конституции Республики Беларусь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четко прописано: «Государство обеспечивает сохранение исторической правды и памяти о героическом подвиге белорусского народа в годы Великой Отечественной войны».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 Italics"/>
              </a:rPr>
              <a:t>При этом на конституционном уровне закреплено, что долг граждан Республики Беларусь – сохранять историческую память о подвиге белорусского народа.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TextBox 13"/>
          <p:cNvSpPr/>
          <p:nvPr/>
        </p:nvSpPr>
        <p:spPr>
          <a:xfrm>
            <a:off x="360000" y="3778200"/>
            <a:ext cx="12038040" cy="158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Парламентариями нашей страны разработаны и приняты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 законы «О недопущении реабилитации нацизма»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и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«О геноциде белорусского народа»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, реализация которых будет способствовать недопустимости искажения итогов Великой Отечественной войны, а также консолидации белорусского общества.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TextBox 14"/>
          <p:cNvSpPr/>
          <p:nvPr/>
        </p:nvSpPr>
        <p:spPr>
          <a:xfrm>
            <a:off x="360000" y="5960880"/>
            <a:ext cx="12038040" cy="122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401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Расследование Генеральной прокуратурой </a:t>
            </a:r>
            <a:r>
              <a:rPr b="0" lang="en-US" sz="2400" spc="-1" strike="noStrike">
                <a:solidFill>
                  <a:srgbClr val="000000"/>
                </a:solidFill>
                <a:latin typeface="Lora Bold"/>
              </a:rPr>
              <a:t>уголовного дела о геноциде белорусского народа</a:t>
            </a:r>
            <a:r>
              <a:rPr b="0" lang="en-US" sz="2400" spc="-1" strike="noStrike">
                <a:solidFill>
                  <a:srgbClr val="000000"/>
                </a:solidFill>
                <a:latin typeface="Lora"/>
              </a:rPr>
              <a:t> в годы Великой Отечественной войны является данью памяти погибших и также способствует установлению и сохранению исторической справедливости.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TextBox 15"/>
          <p:cNvSpPr/>
          <p:nvPr/>
        </p:nvSpPr>
        <p:spPr>
          <a:xfrm>
            <a:off x="360000" y="7585920"/>
            <a:ext cx="12038040" cy="12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В ходе расследования установлено, что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288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населенных пункта нашей страны разделили судьбу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Хатыни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На территории БССР действовало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560 лагерей смерти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. Проведено более 1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80 крупных карательных операций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TextBox 16"/>
          <p:cNvSpPr/>
          <p:nvPr/>
        </p:nvSpPr>
        <p:spPr>
          <a:xfrm>
            <a:off x="17375040" y="949284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21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roup 2"/>
          <p:cNvGrpSpPr/>
          <p:nvPr/>
        </p:nvGrpSpPr>
        <p:grpSpPr>
          <a:xfrm>
            <a:off x="0" y="-1308960"/>
            <a:ext cx="18287640" cy="1908360"/>
            <a:chOff x="0" y="-1308960"/>
            <a:chExt cx="18287640" cy="1908360"/>
          </a:xfrm>
        </p:grpSpPr>
        <p:sp>
          <p:nvSpPr>
            <p:cNvPr id="393" name="Freeform 3"/>
            <p:cNvSpPr/>
            <p:nvPr/>
          </p:nvSpPr>
          <p:spPr>
            <a:xfrm>
              <a:off x="0" y="-112824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4" name="TextBox 4"/>
            <p:cNvSpPr/>
            <p:nvPr/>
          </p:nvSpPr>
          <p:spPr>
            <a:xfrm>
              <a:off x="0" y="-130896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95" name="Group 5"/>
          <p:cNvGrpSpPr/>
          <p:nvPr/>
        </p:nvGrpSpPr>
        <p:grpSpPr>
          <a:xfrm>
            <a:off x="79920" y="9633240"/>
            <a:ext cx="18287640" cy="1908360"/>
            <a:chOff x="79920" y="9633240"/>
            <a:chExt cx="18287640" cy="1908360"/>
          </a:xfrm>
        </p:grpSpPr>
        <p:sp>
          <p:nvSpPr>
            <p:cNvPr id="396" name="Freeform 6"/>
            <p:cNvSpPr/>
            <p:nvPr/>
          </p:nvSpPr>
          <p:spPr>
            <a:xfrm>
              <a:off x="79920" y="981396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397" name="TextBox 7"/>
            <p:cNvSpPr/>
            <p:nvPr/>
          </p:nvSpPr>
          <p:spPr>
            <a:xfrm>
              <a:off x="79920" y="963324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398" name="Group 8"/>
          <p:cNvGrpSpPr/>
          <p:nvPr/>
        </p:nvGrpSpPr>
        <p:grpSpPr>
          <a:xfrm>
            <a:off x="17259480" y="8609400"/>
            <a:ext cx="4136400" cy="4136400"/>
            <a:chOff x="17259480" y="8609400"/>
            <a:chExt cx="4136400" cy="4136400"/>
          </a:xfrm>
        </p:grpSpPr>
        <p:sp>
          <p:nvSpPr>
            <p:cNvPr id="399" name="Freeform 9"/>
            <p:cNvSpPr/>
            <p:nvPr/>
          </p:nvSpPr>
          <p:spPr>
            <a:xfrm>
              <a:off x="17259480" y="8609400"/>
              <a:ext cx="4136400" cy="4136400"/>
            </a:xfrm>
            <a:custGeom>
              <a:avLst/>
              <a:gdLst>
                <a:gd name="textAreaLeft" fmla="*/ 0 w 4136400"/>
                <a:gd name="textAreaRight" fmla="*/ 4136760 w 4136400"/>
                <a:gd name="textAreaTop" fmla="*/ 0 h 4136400"/>
                <a:gd name="textAreaBottom" fmla="*/ 4136760 h 413640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00" name="TextBox 10"/>
            <p:cNvSpPr/>
            <p:nvPr/>
          </p:nvSpPr>
          <p:spPr>
            <a:xfrm>
              <a:off x="17647200" y="8754840"/>
              <a:ext cx="3360960" cy="3603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401" name="Freeform 11"/>
          <p:cNvSpPr/>
          <p:nvPr/>
        </p:nvSpPr>
        <p:spPr>
          <a:xfrm>
            <a:off x="13546440" y="771480"/>
            <a:ext cx="4495320" cy="3853080"/>
          </a:xfrm>
          <a:custGeom>
            <a:avLst/>
            <a:gdLst>
              <a:gd name="textAreaLeft" fmla="*/ 0 w 4495320"/>
              <a:gd name="textAreaRight" fmla="*/ 4495680 w 4495320"/>
              <a:gd name="textAreaTop" fmla="*/ 0 h 3853080"/>
              <a:gd name="textAreaBottom" fmla="*/ 3853440 h 3853080"/>
            </a:gdLst>
            <a:ahLst/>
            <a:rect l="textAreaLeft" t="textAreaTop" r="textAreaRight" b="textAreaBottom"/>
            <a:pathLst>
              <a:path w="4495527" h="3853309">
                <a:moveTo>
                  <a:pt x="0" y="0"/>
                </a:moveTo>
                <a:lnTo>
                  <a:pt x="4495527" y="0"/>
                </a:lnTo>
                <a:lnTo>
                  <a:pt x="4495527" y="3853309"/>
                </a:lnTo>
                <a:lnTo>
                  <a:pt x="0" y="385330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Freeform 12"/>
          <p:cNvSpPr/>
          <p:nvPr/>
        </p:nvSpPr>
        <p:spPr>
          <a:xfrm>
            <a:off x="13511160" y="5860080"/>
            <a:ext cx="4530600" cy="3397680"/>
          </a:xfrm>
          <a:custGeom>
            <a:avLst/>
            <a:gdLst>
              <a:gd name="textAreaLeft" fmla="*/ 0 w 4530600"/>
              <a:gd name="textAreaRight" fmla="*/ 4530960 w 4530600"/>
              <a:gd name="textAreaTop" fmla="*/ 0 h 3397680"/>
              <a:gd name="textAreaBottom" fmla="*/ 3398040 h 3397680"/>
            </a:gdLst>
            <a:ahLst/>
            <a:rect l="textAreaLeft" t="textAreaTop" r="textAreaRight" b="textAreaBottom"/>
            <a:pathLst>
              <a:path w="4530824" h="3398118">
                <a:moveTo>
                  <a:pt x="0" y="0"/>
                </a:moveTo>
                <a:lnTo>
                  <a:pt x="4530823" y="0"/>
                </a:lnTo>
                <a:lnTo>
                  <a:pt x="4530823" y="3398118"/>
                </a:lnTo>
                <a:lnTo>
                  <a:pt x="0" y="339811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3" name="Freeform 13"/>
          <p:cNvSpPr/>
          <p:nvPr/>
        </p:nvSpPr>
        <p:spPr>
          <a:xfrm>
            <a:off x="-409320" y="1910880"/>
            <a:ext cx="4325400" cy="8631000"/>
          </a:xfrm>
          <a:custGeom>
            <a:avLst/>
            <a:gdLst>
              <a:gd name="textAreaLeft" fmla="*/ 0 w 4325400"/>
              <a:gd name="textAreaRight" fmla="*/ 4325760 w 4325400"/>
              <a:gd name="textAreaTop" fmla="*/ 0 h 8631000"/>
              <a:gd name="textAreaBottom" fmla="*/ 8631360 h 8631000"/>
            </a:gdLst>
            <a:ahLst/>
            <a:rect l="textAreaLeft" t="textAreaTop" r="textAreaRight" b="textAreaBottom"/>
            <a:pathLst>
              <a:path w="4325669" h="8631499">
                <a:moveTo>
                  <a:pt x="0" y="0"/>
                </a:moveTo>
                <a:lnTo>
                  <a:pt x="4325670" y="0"/>
                </a:lnTo>
                <a:lnTo>
                  <a:pt x="4325670" y="8631499"/>
                </a:lnTo>
                <a:lnTo>
                  <a:pt x="0" y="863149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TextBox 14"/>
          <p:cNvSpPr/>
          <p:nvPr/>
        </p:nvSpPr>
        <p:spPr>
          <a:xfrm>
            <a:off x="439560" y="828720"/>
            <a:ext cx="13106520" cy="12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На местах сражений, захоронений павших воинов и партизан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установлены и бережно сохраняются тысячи памятников и мемориальных комплексов.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Проводится кропотливая работа по восстановлению имен тех, кто до сих пор покоится в безымянных могилах.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TextBox 15"/>
          <p:cNvSpPr/>
          <p:nvPr/>
        </p:nvSpPr>
        <p:spPr>
          <a:xfrm>
            <a:off x="3201120" y="2607120"/>
            <a:ext cx="10124640" cy="476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С 2004 по 2023 годы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27 населенных пунктов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награждены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вымпелом «За мужество и стойкость в годы Великой Отечественной войны»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: Брест, Бобруйск, Борисов, Витебск, Гомель, Гродно, Жлобин, Заславль, Кличев, Кричев, Лепель, Лида, Минск, Могилев, Молодечно, Орша, Пинск, Полоцк, Рогачев, Скидель, Ушачи, Бегомль, Лоев, Октябрьский, Россоны, Сураж, Острошицкий Городок.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В соответствии с Указом Президента Республики Беларусь 2 февраля 2024 г. награждены еще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9 населенных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пунктов, являющихся достойным примером боевого и трудового подвига, всенародного сопротивления –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города Барановичи, Дзержинск, Дятлово, Калинковичи, Любань, Осиповичи, Чаусы, городские поселки Оболь и Освея.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TextBox 16"/>
          <p:cNvSpPr/>
          <p:nvPr/>
        </p:nvSpPr>
        <p:spPr>
          <a:xfrm>
            <a:off x="3634560" y="7051680"/>
            <a:ext cx="9597960" cy="253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500"/>
              </a:lnSpc>
            </a:pP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500" spc="-1" strike="noStrike">
                <a:solidFill>
                  <a:srgbClr val="000000"/>
                </a:solidFill>
                <a:latin typeface="Lora Bold"/>
              </a:rPr>
              <a:t>Ежегодно проводимые акции, мероприятия по посещению мест воинской славы, захоронений жертв</a:t>
            </a:r>
            <a:r>
              <a:rPr b="0" lang="en-US" sz="2500" spc="-1" strike="noStrike">
                <a:solidFill>
                  <a:srgbClr val="000000"/>
                </a:solidFill>
                <a:latin typeface="Lora"/>
              </a:rPr>
              <a:t> чудовищной войны –свидетельство глубокого уважения нынешнего поколения и благодарность нашим соотечественникам, отдавшим свою жизнь за свободу и независимость нашей Родины, за возможность в настоящее время жить и работать под мирным небом в нашей стране.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TextBox 17"/>
          <p:cNvSpPr/>
          <p:nvPr/>
        </p:nvSpPr>
        <p:spPr>
          <a:xfrm>
            <a:off x="17339400" y="9492840"/>
            <a:ext cx="102852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22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8" name="Group 2"/>
          <p:cNvGrpSpPr/>
          <p:nvPr/>
        </p:nvGrpSpPr>
        <p:grpSpPr>
          <a:xfrm>
            <a:off x="1044000" y="6465240"/>
            <a:ext cx="6027840" cy="3425760"/>
            <a:chOff x="1044000" y="6465240"/>
            <a:chExt cx="6027840" cy="3425760"/>
          </a:xfrm>
        </p:grpSpPr>
        <p:pic>
          <p:nvPicPr>
            <p:cNvPr descr="" id="409" name="Picture 3"/>
            <p:cNvPicPr/>
            <p:nvPr/>
          </p:nvPicPr>
          <p:blipFill>
            <a:blip r:embed="rId1"/>
            <a:srcRect b="36" l="116" r="116"/>
            <a:stretch/>
          </p:blipFill>
          <p:spPr>
            <a:xfrm>
              <a:off x="1044000" y="6465240"/>
              <a:ext cx="6027840" cy="342576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10" name="Group 4"/>
          <p:cNvGrpSpPr/>
          <p:nvPr/>
        </p:nvGrpSpPr>
        <p:grpSpPr>
          <a:xfrm>
            <a:off x="1044000" y="2882520"/>
            <a:ext cx="6027840" cy="3417840"/>
            <a:chOff x="1044000" y="2882520"/>
            <a:chExt cx="6027840" cy="3417840"/>
          </a:xfrm>
        </p:grpSpPr>
        <p:pic>
          <p:nvPicPr>
            <p:cNvPr descr="" id="411" name="Picture 5"/>
            <p:cNvPicPr/>
            <p:nvPr/>
          </p:nvPicPr>
          <p:blipFill>
            <a:blip r:embed="rId2"/>
            <a:srcRect b="205" t="139"/>
            <a:stretch/>
          </p:blipFill>
          <p:spPr>
            <a:xfrm>
              <a:off x="1044000" y="2882520"/>
              <a:ext cx="6027840" cy="34178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12" name="Group 6"/>
          <p:cNvGrpSpPr/>
          <p:nvPr/>
        </p:nvGrpSpPr>
        <p:grpSpPr>
          <a:xfrm>
            <a:off x="7918560" y="-110520"/>
            <a:ext cx="10569240" cy="10467360"/>
            <a:chOff x="7918560" y="-110520"/>
            <a:chExt cx="10569240" cy="10467360"/>
          </a:xfrm>
        </p:grpSpPr>
        <p:sp>
          <p:nvSpPr>
            <p:cNvPr id="413" name="Freeform 7"/>
            <p:cNvSpPr/>
            <p:nvPr/>
          </p:nvSpPr>
          <p:spPr>
            <a:xfrm>
              <a:off x="7918560" y="70200"/>
              <a:ext cx="10569240" cy="10286640"/>
            </a:xfrm>
            <a:custGeom>
              <a:avLst/>
              <a:gdLst>
                <a:gd fmla="*/ 0 w 10569240" name="textAreaLeft"/>
                <a:gd fmla="*/ 10569600 w 10569240" name="textAreaRight"/>
                <a:gd fmla="*/ 0 h 10286640" name="textAreaTop"/>
                <a:gd fmla="*/ 10287000 h 10286640" name="textAreaBottom"/>
              </a:gdLst>
              <a:ahLst/>
              <a:rect b="textAreaBottom" l="textAreaLeft" r="textAreaRight" t="textAreaTop"/>
              <a:pathLst>
                <a:path h="2709333" w="2783788">
                  <a:moveTo>
                    <a:pt x="0" y="0"/>
                  </a:moveTo>
                  <a:lnTo>
                    <a:pt x="2783788" y="0"/>
                  </a:lnTo>
                  <a:lnTo>
                    <a:pt x="278378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14" name="TextBox 8"/>
            <p:cNvSpPr/>
            <p:nvPr/>
          </p:nvSpPr>
          <p:spPr>
            <a:xfrm>
              <a:off x="7918560" y="-110520"/>
              <a:ext cx="1056924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415" name="TextBox 9"/>
          <p:cNvSpPr/>
          <p:nvPr/>
        </p:nvSpPr>
        <p:spPr>
          <a:xfrm>
            <a:off x="197640" y="203400"/>
            <a:ext cx="7720560" cy="233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В государственных средствах массовой информации широко освещается героический подвиг белорусского народа в годы Великой Отечественной войны и послевоенный период (специальные проекты, тематические рубрики и репортажи, документальные циклы и др.).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TextBox 10"/>
          <p:cNvSpPr/>
          <p:nvPr/>
        </p:nvSpPr>
        <p:spPr>
          <a:xfrm>
            <a:off x="17055000" y="9399960"/>
            <a:ext cx="123264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23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7" name="TextBox 11"/>
          <p:cNvSpPr/>
          <p:nvPr/>
        </p:nvSpPr>
        <p:spPr>
          <a:xfrm>
            <a:off x="7985520" y="961200"/>
            <a:ext cx="10302120" cy="49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 Italics"/>
              </a:rPr>
              <a:t>РУПРТЦ ”Телерадиокомпания ”Витебск“</a:t>
            </a:r>
            <a:r>
              <a:rPr b="0" lang="en-US" spc="-1" strike="noStrike" sz="2800">
                <a:solidFill>
                  <a:srgbClr val="ffffff"/>
                </a:solidFill>
                <a:latin typeface="Lora"/>
              </a:rPr>
              <a:t> реализует проект ”Победители“.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"/>
              </a:rPr>
              <a:t>Выпуски были посвящены Героям Советского Союза Фёдору Блохину, Александру Горовцу, выходили сюжеты ”В Витебской средней школе № 47 торжественно открыли музейную комнату Героя Советского Союза, генерала армии Е.Ф. Ивановского“, ”В Сенненском районе подняли останки членов экипажа советского бомбардировщика Пе-2“ и другие.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"/>
              </a:rPr>
              <a:t>В эфир радио ”Витебск“ начал выходить цикл программ ”Дорогами памяти“: каждая программа посвящена одной из страниц истории освобождения Беларуси.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TextBox 12"/>
          <p:cNvSpPr/>
          <p:nvPr/>
        </p:nvSpPr>
        <p:spPr>
          <a:xfrm>
            <a:off x="7985520" y="5745240"/>
            <a:ext cx="10302120" cy="390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 Italics"/>
              </a:rPr>
              <a:t> </a:t>
            </a:r>
            <a:r>
              <a:rPr b="0" lang="en-US" spc="-1" strike="noStrike" sz="2800">
                <a:solidFill>
                  <a:srgbClr val="ffffff"/>
                </a:solidFill>
                <a:latin typeface="Lora Bold Italics"/>
              </a:rPr>
              <a:t>Редакция телепрограммы ”Вектор ТВ“ (телеканал ”ЗВЯЗДА“)</a:t>
            </a: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 продолжила выпуск многосерийного проекта ”Героев улицы“.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Проект ”Имена героев – в названия улиц“ ”Поставы ТВ“ в мае 2024 года продолжил сюжет ”Улица И.В.Кляро“ в информационной программе ”Итоги“ (24.05.2024).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Также выходили сюжеты военно-патриотической тематики ”Двойной праздник 9 мая празднует и семья Любови и Геннадия Ивко“ (10.05.2024), ”Дети войны. Ядвига Петкевич“ (17.05.2024).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24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2"/>
          <p:cNvGrpSpPr/>
          <p:nvPr/>
        </p:nvGrpSpPr>
        <p:grpSpPr>
          <a:xfrm>
            <a:off x="323280" y="332640"/>
            <a:ext cx="6027840" cy="2967480"/>
            <a:chOff x="323280" y="332640"/>
            <a:chExt cx="6027840" cy="2967480"/>
          </a:xfrm>
        </p:grpSpPr>
        <p:pic>
          <p:nvPicPr>
            <p:cNvPr descr="" id="420" name="Picture 3"/>
            <p:cNvPicPr/>
            <p:nvPr/>
          </p:nvPicPr>
          <p:blipFill>
            <a:blip r:embed="rId1"/>
            <a:srcRect b="175" t="175"/>
            <a:stretch/>
          </p:blipFill>
          <p:spPr>
            <a:xfrm>
              <a:off x="323280" y="33264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21" name="Group 4"/>
          <p:cNvGrpSpPr/>
          <p:nvPr/>
        </p:nvGrpSpPr>
        <p:grpSpPr>
          <a:xfrm>
            <a:off x="6689520" y="-180720"/>
            <a:ext cx="11598120" cy="10467360"/>
            <a:chOff x="6689520" y="-180720"/>
            <a:chExt cx="11598120" cy="10467360"/>
          </a:xfrm>
        </p:grpSpPr>
        <p:sp>
          <p:nvSpPr>
            <p:cNvPr id="422" name="Freeform 5"/>
            <p:cNvSpPr/>
            <p:nvPr/>
          </p:nvSpPr>
          <p:spPr>
            <a:xfrm>
              <a:off x="6689520" y="0"/>
              <a:ext cx="11598120" cy="10286640"/>
            </a:xfrm>
            <a:custGeom>
              <a:avLst/>
              <a:gdLst>
                <a:gd fmla="*/ 0 w 11598120" name="textAreaLeft"/>
                <a:gd fmla="*/ 11598480 w 11598120" name="textAreaRight"/>
                <a:gd fmla="*/ 0 h 10286640" name="textAreaTop"/>
                <a:gd fmla="*/ 10287000 h 10286640" name="textAreaBottom"/>
              </a:gdLst>
              <a:ahLst/>
              <a:rect b="textAreaBottom" l="textAreaLeft" r="textAreaRight" t="textAreaTop"/>
              <a:pathLst>
                <a:path h="2709333" w="3054721">
                  <a:moveTo>
                    <a:pt x="0" y="0"/>
                  </a:moveTo>
                  <a:lnTo>
                    <a:pt x="3054721" y="0"/>
                  </a:lnTo>
                  <a:lnTo>
                    <a:pt x="305472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23" name="TextBox 6"/>
            <p:cNvSpPr/>
            <p:nvPr/>
          </p:nvSpPr>
          <p:spPr>
            <a:xfrm>
              <a:off x="6689520" y="-180720"/>
              <a:ext cx="1159812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424" name="TextBox 7"/>
          <p:cNvSpPr/>
          <p:nvPr/>
        </p:nvSpPr>
        <p:spPr>
          <a:xfrm>
            <a:off x="17055000" y="9399960"/>
            <a:ext cx="123264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24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TextBox 8"/>
          <p:cNvSpPr/>
          <p:nvPr/>
        </p:nvSpPr>
        <p:spPr>
          <a:xfrm>
            <a:off x="6810840" y="900360"/>
            <a:ext cx="10981440" cy="142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 Italics"/>
              </a:rPr>
              <a:t> </a:t>
            </a: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Все региональные СМИ широко освещали областную патриотическую акцию ”Прорыв Победы“, которая проходила на мемориальном комплексе ”Прорыв“ в Ушачском районе 1 мая.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26" name="Group 9"/>
          <p:cNvGrpSpPr/>
          <p:nvPr/>
        </p:nvGrpSpPr>
        <p:grpSpPr>
          <a:xfrm>
            <a:off x="323280" y="3659400"/>
            <a:ext cx="6027840" cy="2967480"/>
            <a:chOff x="323280" y="3659400"/>
            <a:chExt cx="6027840" cy="2967480"/>
          </a:xfrm>
        </p:grpSpPr>
        <p:pic>
          <p:nvPicPr>
            <p:cNvPr descr="" id="427" name="Picture 10"/>
            <p:cNvPicPr/>
            <p:nvPr/>
          </p:nvPicPr>
          <p:blipFill>
            <a:blip r:embed="rId2"/>
            <a:srcRect b="175" t="175"/>
            <a:stretch/>
          </p:blipFill>
          <p:spPr>
            <a:xfrm>
              <a:off x="323280" y="365940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28" name="Group 11"/>
          <p:cNvGrpSpPr/>
          <p:nvPr/>
        </p:nvGrpSpPr>
        <p:grpSpPr>
          <a:xfrm>
            <a:off x="323280" y="6989400"/>
            <a:ext cx="6027840" cy="2967480"/>
            <a:chOff x="323280" y="6989400"/>
            <a:chExt cx="6027840" cy="2967480"/>
          </a:xfrm>
        </p:grpSpPr>
        <p:pic>
          <p:nvPicPr>
            <p:cNvPr descr="" id="429" name="Picture 12"/>
            <p:cNvPicPr/>
            <p:nvPr/>
          </p:nvPicPr>
          <p:blipFill>
            <a:blip r:embed="rId3"/>
            <a:srcRect b="175" t="175"/>
            <a:stretch/>
          </p:blipFill>
          <p:spPr>
            <a:xfrm>
              <a:off x="323280" y="698940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30" name="TextBox 13"/>
          <p:cNvSpPr/>
          <p:nvPr/>
        </p:nvSpPr>
        <p:spPr>
          <a:xfrm>
            <a:off x="6932160" y="3128040"/>
            <a:ext cx="11355480" cy="710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Большой резонанс получил пост в социальной сети TikTok областной газеты </a:t>
            </a:r>
            <a:r>
              <a:rPr b="0" lang="en-US" spc="-1" strike="noStrike" sz="2800">
                <a:solidFill>
                  <a:srgbClr val="ffffff"/>
                </a:solidFill>
                <a:latin typeface="Lora Bold Italics"/>
              </a:rPr>
              <a:t>”Витебские вести“</a:t>
            </a: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 ”В торжественном шествии от площади имени Ленина по одноименной обновленной улице прошли 15 тысяч витебчан, а ведь при его освобождении Красную армию встречали всего 118 жителей“ – выложенный 9 мая 2024 г.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Также газета реализует проект ”Низкий поклон освободителям.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Беларусь под мирным небом“. Ежедневно в телеграм-канале, аккаунтах в социальных сетях областной газеты публикуется инфографика об историях партизанского движения на территории Витебской области, малоизвестных памятниках воинской доблести, воинских захоронений, о погибших и захороненных земляках – героях Великой Отечественной войны, героях-партизанах, а также о восстановлении Витебской области после освобождения от немецко-фашистских захватчиков. 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pc="-1" strike="noStrike" sz="2800">
                <a:solidFill>
                  <a:srgbClr val="ffffff"/>
                </a:solidFill>
                <a:latin typeface="Lora Bold"/>
              </a:rPr>
              <a:t>В мае было размещено более 90 инфографик.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25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roup 2"/>
          <p:cNvGrpSpPr/>
          <p:nvPr/>
        </p:nvGrpSpPr>
        <p:grpSpPr>
          <a:xfrm>
            <a:off x="323280" y="332640"/>
            <a:ext cx="6027840" cy="2967480"/>
            <a:chOff x="323280" y="332640"/>
            <a:chExt cx="6027840" cy="2967480"/>
          </a:xfrm>
        </p:grpSpPr>
        <p:pic>
          <p:nvPicPr>
            <p:cNvPr descr="" id="432" name="Picture 3"/>
            <p:cNvPicPr/>
            <p:nvPr/>
          </p:nvPicPr>
          <p:blipFill>
            <a:blip r:embed="rId1"/>
            <a:srcRect b="204" t="151"/>
            <a:stretch/>
          </p:blipFill>
          <p:spPr>
            <a:xfrm>
              <a:off x="323280" y="33264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33" name="Group 4"/>
          <p:cNvGrpSpPr/>
          <p:nvPr/>
        </p:nvGrpSpPr>
        <p:grpSpPr>
          <a:xfrm>
            <a:off x="6689520" y="-180720"/>
            <a:ext cx="11598120" cy="10467360"/>
            <a:chOff x="6689520" y="-180720"/>
            <a:chExt cx="11598120" cy="10467360"/>
          </a:xfrm>
        </p:grpSpPr>
        <p:sp>
          <p:nvSpPr>
            <p:cNvPr id="434" name="Freeform 5"/>
            <p:cNvSpPr/>
            <p:nvPr/>
          </p:nvSpPr>
          <p:spPr>
            <a:xfrm>
              <a:off x="6689520" y="0"/>
              <a:ext cx="11598120" cy="10286640"/>
            </a:xfrm>
            <a:custGeom>
              <a:avLst/>
              <a:gdLst>
                <a:gd fmla="*/ 0 w 11598120" name="textAreaLeft"/>
                <a:gd fmla="*/ 11598480 w 11598120" name="textAreaRight"/>
                <a:gd fmla="*/ 0 h 10286640" name="textAreaTop"/>
                <a:gd fmla="*/ 10287000 h 10286640" name="textAreaBottom"/>
              </a:gdLst>
              <a:ahLst/>
              <a:rect b="textAreaBottom" l="textAreaLeft" r="textAreaRight" t="textAreaTop"/>
              <a:pathLst>
                <a:path h="2709333" w="3054721">
                  <a:moveTo>
                    <a:pt x="0" y="0"/>
                  </a:moveTo>
                  <a:lnTo>
                    <a:pt x="3054721" y="0"/>
                  </a:lnTo>
                  <a:lnTo>
                    <a:pt x="305472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35" name="TextBox 6"/>
            <p:cNvSpPr/>
            <p:nvPr/>
          </p:nvSpPr>
          <p:spPr>
            <a:xfrm>
              <a:off x="6689520" y="-180720"/>
              <a:ext cx="1159812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436" name="TextBox 7"/>
          <p:cNvSpPr/>
          <p:nvPr/>
        </p:nvSpPr>
        <p:spPr>
          <a:xfrm>
            <a:off x="17055000" y="9399960"/>
            <a:ext cx="1232640" cy="184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25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7279"/>
              </a:lnSpc>
            </a:pPr>
            <a:endParaRPr b="0" lang="en-US" spc="-1" strike="noStrik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7" name="TextBox 8"/>
          <p:cNvSpPr/>
          <p:nvPr/>
        </p:nvSpPr>
        <p:spPr>
          <a:xfrm>
            <a:off x="6843600" y="457560"/>
            <a:ext cx="11289600" cy="274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На сайте районной газеты </a:t>
            </a:r>
            <a:r>
              <a:rPr b="0" lang="en-US" spc="-1" strike="noStrike" sz="2700">
                <a:solidFill>
                  <a:srgbClr val="ffffff"/>
                </a:solidFill>
                <a:latin typeface="Lora Bold Italics"/>
              </a:rPr>
              <a:t>”Наша Талачыншчына“</a:t>
            </a: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, в группах в социальных сетях и мессенджерах с целью создания контента для молодежной аудитории реализуется проект ”Лица Победы“. 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Также в социальных сетях в рамках реализации проекта 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”</a:t>
            </a: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Я расскажу вам о войне“ размещаются видеоролики с воспоминаниями очевидцев трагических событий военного периода.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38" name="Group 9"/>
          <p:cNvGrpSpPr/>
          <p:nvPr/>
        </p:nvGrpSpPr>
        <p:grpSpPr>
          <a:xfrm>
            <a:off x="323280" y="6989400"/>
            <a:ext cx="6027840" cy="2967480"/>
            <a:chOff x="323280" y="6989400"/>
            <a:chExt cx="6027840" cy="2967480"/>
          </a:xfrm>
        </p:grpSpPr>
        <p:pic>
          <p:nvPicPr>
            <p:cNvPr descr="" id="439" name="Picture 10"/>
            <p:cNvPicPr/>
            <p:nvPr/>
          </p:nvPicPr>
          <p:blipFill>
            <a:blip r:embed="rId2"/>
            <a:srcRect b="175" t="175"/>
            <a:stretch/>
          </p:blipFill>
          <p:spPr>
            <a:xfrm>
              <a:off x="323280" y="698940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40" name="Group 11"/>
          <p:cNvGrpSpPr/>
          <p:nvPr/>
        </p:nvGrpSpPr>
        <p:grpSpPr>
          <a:xfrm>
            <a:off x="323280" y="3659400"/>
            <a:ext cx="6027840" cy="2967480"/>
            <a:chOff x="323280" y="3659400"/>
            <a:chExt cx="6027840" cy="2967480"/>
          </a:xfrm>
        </p:grpSpPr>
        <p:pic>
          <p:nvPicPr>
            <p:cNvPr descr="" id="441" name="Picture 12"/>
            <p:cNvPicPr/>
            <p:nvPr/>
          </p:nvPicPr>
          <p:blipFill>
            <a:blip r:embed="rId3"/>
            <a:srcRect b="29" t="29"/>
            <a:stretch/>
          </p:blipFill>
          <p:spPr>
            <a:xfrm>
              <a:off x="323280" y="3659400"/>
              <a:ext cx="6027840" cy="2967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42" name="TextBox 13"/>
          <p:cNvSpPr/>
          <p:nvPr/>
        </p:nvSpPr>
        <p:spPr>
          <a:xfrm>
            <a:off x="6689520" y="3287160"/>
            <a:ext cx="11598120" cy="308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В течение мая 2024 года редакцией районной газеты </a:t>
            </a:r>
            <a:r>
              <a:rPr b="0" lang="en-US" spc="-1" strike="noStrike" sz="2700">
                <a:solidFill>
                  <a:srgbClr val="ffffff"/>
                </a:solidFill>
                <a:latin typeface="Lora Bold Italics"/>
              </a:rPr>
              <a:t>”Веснік Глыбоччыны“</a:t>
            </a: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 в официальном Телеграм-канале ”Глубокое.online“ реализовывался проект ”Их именами названы…“, в рамках которого было подготовлено 14 постов, рассказывающих о героях Великой Отечественной войны: </a:t>
            </a:r>
            <a:r>
              <a:rPr b="0" lang="en-US" spc="-1" strike="noStrike" sz="2700">
                <a:solidFill>
                  <a:srgbClr val="ffffff"/>
                </a:solidFill>
                <a:latin typeface="Lora Bold Italics"/>
              </a:rPr>
              <a:t>Минае Шмыреве, Николае Гастелло, Марате Казее, Георгии Жукове, Константине Заслонове, Алесе Дубровиче, Льве Доваторе, Олеге Кошевом, Юрии Соболевском, Павле Сухом.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TextBox 14"/>
          <p:cNvSpPr/>
          <p:nvPr/>
        </p:nvSpPr>
        <p:spPr>
          <a:xfrm>
            <a:off x="6998040" y="6684480"/>
            <a:ext cx="10981440" cy="308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В </a:t>
            </a:r>
            <a:r>
              <a:rPr b="0" lang="en-US" spc="-1" strike="noStrike" sz="2700">
                <a:solidFill>
                  <a:srgbClr val="ffffff"/>
                </a:solidFill>
                <a:latin typeface="Lora Bold Italics"/>
              </a:rPr>
              <a:t>”Аршанскай газеце</a:t>
            </a: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“ на постоянной основе выходят тематическая полоса ”80 гадоў вызвалення Беларусі“, проект ”Они освобождали Оршу“. 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Были опубликованы статьи о Николае Лазькове, Фёдоре Стебенёве, Юрии Смирнове. 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99"/>
              </a:lnSpc>
            </a:pPr>
            <a:endParaRPr b="0" lang="en-US" spc="-1" strike="noStrike" sz="1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99"/>
              </a:lnSpc>
            </a:pP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Редакция лиозненской районной газеты </a:t>
            </a:r>
            <a:r>
              <a:rPr b="0" lang="en-US" spc="-1" strike="noStrike" sz="2700">
                <a:solidFill>
                  <a:srgbClr val="ffffff"/>
                </a:solidFill>
                <a:latin typeface="Lora Bold Italics"/>
              </a:rPr>
              <a:t>”Сцяг перамогі“</a:t>
            </a:r>
            <a:r>
              <a:rPr b="0" lang="en-US" spc="-1" strike="noStrike" sz="2700">
                <a:solidFill>
                  <a:srgbClr val="ffffff"/>
                </a:solidFill>
                <a:latin typeface="Lora Bold"/>
              </a:rPr>
              <a:t> продолжила реализацию проектов ”Улицы Победы“, ”Герои Освобождения“.</a:t>
            </a:r>
            <a:endParaRPr b="0" lang="en-US" spc="-1" strike="noStrike" sz="27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4" name="Group 2"/>
          <p:cNvGrpSpPr/>
          <p:nvPr/>
        </p:nvGrpSpPr>
        <p:grpSpPr>
          <a:xfrm>
            <a:off x="0" y="-1308960"/>
            <a:ext cx="18287640" cy="1908360"/>
            <a:chOff x="0" y="-1308960"/>
            <a:chExt cx="18287640" cy="1908360"/>
          </a:xfrm>
        </p:grpSpPr>
        <p:sp>
          <p:nvSpPr>
            <p:cNvPr id="445" name="Freeform 3"/>
            <p:cNvSpPr/>
            <p:nvPr/>
          </p:nvSpPr>
          <p:spPr>
            <a:xfrm>
              <a:off x="0" y="-112824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6" name="TextBox 4"/>
            <p:cNvSpPr/>
            <p:nvPr/>
          </p:nvSpPr>
          <p:spPr>
            <a:xfrm>
              <a:off x="0" y="-130896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447" name="Group 5"/>
          <p:cNvGrpSpPr/>
          <p:nvPr/>
        </p:nvGrpSpPr>
        <p:grpSpPr>
          <a:xfrm>
            <a:off x="0" y="9633240"/>
            <a:ext cx="18287640" cy="1908360"/>
            <a:chOff x="0" y="9633240"/>
            <a:chExt cx="18287640" cy="1908360"/>
          </a:xfrm>
        </p:grpSpPr>
        <p:sp>
          <p:nvSpPr>
            <p:cNvPr id="448" name="Freeform 6"/>
            <p:cNvSpPr/>
            <p:nvPr/>
          </p:nvSpPr>
          <p:spPr>
            <a:xfrm>
              <a:off x="0" y="9813960"/>
              <a:ext cx="18287640" cy="1727280"/>
            </a:xfrm>
            <a:custGeom>
              <a:avLst/>
              <a:gdLst>
                <a:gd name="textAreaLeft" fmla="*/ 0 w 18287640"/>
                <a:gd name="textAreaRight" fmla="*/ 18288000 w 18287640"/>
                <a:gd name="textAreaTop" fmla="*/ 0 h 1727280"/>
                <a:gd name="textAreaBottom" fmla="*/ 1727640 h 1727280"/>
              </a:gdLst>
              <a:ahLst/>
              <a:rect l="textAreaLeft" t="textAreaTop" r="textAreaRight" b="textAreaBottom"/>
              <a:pathLst>
                <a:path w="4816592" h="455062">
                  <a:moveTo>
                    <a:pt x="0" y="0"/>
                  </a:moveTo>
                  <a:lnTo>
                    <a:pt x="4816592" y="0"/>
                  </a:lnTo>
                  <a:lnTo>
                    <a:pt x="4816592" y="455062"/>
                  </a:lnTo>
                  <a:lnTo>
                    <a:pt x="0" y="455062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49" name="TextBox 7"/>
            <p:cNvSpPr/>
            <p:nvPr/>
          </p:nvSpPr>
          <p:spPr>
            <a:xfrm>
              <a:off x="0" y="9633240"/>
              <a:ext cx="18287640" cy="1908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450" name="Group 8"/>
          <p:cNvGrpSpPr/>
          <p:nvPr/>
        </p:nvGrpSpPr>
        <p:grpSpPr>
          <a:xfrm>
            <a:off x="17259480" y="8609400"/>
            <a:ext cx="4136400" cy="4136400"/>
            <a:chOff x="17259480" y="8609400"/>
            <a:chExt cx="4136400" cy="4136400"/>
          </a:xfrm>
        </p:grpSpPr>
        <p:sp>
          <p:nvSpPr>
            <p:cNvPr id="451" name="Freeform 9"/>
            <p:cNvSpPr/>
            <p:nvPr/>
          </p:nvSpPr>
          <p:spPr>
            <a:xfrm>
              <a:off x="17259480" y="8609400"/>
              <a:ext cx="4136400" cy="4136400"/>
            </a:xfrm>
            <a:custGeom>
              <a:avLst/>
              <a:gdLst>
                <a:gd name="textAreaLeft" fmla="*/ 0 w 4136400"/>
                <a:gd name="textAreaRight" fmla="*/ 4136760 w 4136400"/>
                <a:gd name="textAreaTop" fmla="*/ 0 h 4136400"/>
                <a:gd name="textAreaBottom" fmla="*/ 4136760 h 413640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52" name="TextBox 10"/>
            <p:cNvSpPr/>
            <p:nvPr/>
          </p:nvSpPr>
          <p:spPr>
            <a:xfrm>
              <a:off x="17647200" y="8754840"/>
              <a:ext cx="3360960" cy="3603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453" name="Freeform 11"/>
          <p:cNvSpPr/>
          <p:nvPr/>
        </p:nvSpPr>
        <p:spPr>
          <a:xfrm>
            <a:off x="541800" y="2961000"/>
            <a:ext cx="9199080" cy="6099840"/>
          </a:xfrm>
          <a:custGeom>
            <a:avLst/>
            <a:gdLst>
              <a:gd name="textAreaLeft" fmla="*/ 0 w 9199080"/>
              <a:gd name="textAreaRight" fmla="*/ 9199440 w 9199080"/>
              <a:gd name="textAreaTop" fmla="*/ 0 h 6099840"/>
              <a:gd name="textAreaBottom" fmla="*/ 6100200 h 6099840"/>
            </a:gdLst>
            <a:ahLst/>
            <a:rect l="textAreaLeft" t="textAreaTop" r="textAreaRight" b="textAreaBottom"/>
            <a:pathLst>
              <a:path w="9199361" h="6100339">
                <a:moveTo>
                  <a:pt x="0" y="0"/>
                </a:moveTo>
                <a:lnTo>
                  <a:pt x="9199361" y="0"/>
                </a:lnTo>
                <a:lnTo>
                  <a:pt x="9199361" y="6100339"/>
                </a:lnTo>
                <a:lnTo>
                  <a:pt x="0" y="610033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TextBox 12"/>
          <p:cNvSpPr/>
          <p:nvPr/>
        </p:nvSpPr>
        <p:spPr>
          <a:xfrm>
            <a:off x="17367840" y="9492840"/>
            <a:ext cx="1028520" cy="184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26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7279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5" name="TextBox 13"/>
          <p:cNvSpPr/>
          <p:nvPr/>
        </p:nvSpPr>
        <p:spPr>
          <a:xfrm>
            <a:off x="9741240" y="2970360"/>
            <a:ext cx="8256960" cy="604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По словам белорусского лидера </a:t>
            </a:r>
            <a:r>
              <a:rPr b="0" lang="en-US" sz="2800" spc="-1" strike="noStrike">
                <a:solidFill>
                  <a:srgbClr val="000000"/>
                </a:solidFill>
                <a:latin typeface="Lora Bold"/>
              </a:rPr>
              <a:t>А.Г.Лукашенко,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 Bold Italics"/>
              </a:rPr>
              <a:t>«Великая Победа – главный и ключевой момент в истории возрождения и становления белорусской нации.</a:t>
            </a:r>
            <a:r>
              <a:rPr b="0" lang="en-US" sz="2800" spc="-1" strike="noStrike">
                <a:solidFill>
                  <a:srgbClr val="000000"/>
                </a:solidFill>
                <a:latin typeface="Lora Italics"/>
              </a:rPr>
              <a:t>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 Italics"/>
              </a:rPr>
              <a:t>Ее уроки позволяют сегодня, помня и зная прошлое, заглянуть в будущее. А жизнелюбие и творческая энергия поколения победителей, восстановившего страну из руин, являются примером того, как мы должны жить и работать»</a:t>
            </a: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Пройдя через тяжкие испытания Великой Отечественной войны, белорусы и впредь будут черпать силы в той Великой Победе.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6" name="TextBox 14"/>
          <p:cNvSpPr/>
          <p:nvPr/>
        </p:nvSpPr>
        <p:spPr>
          <a:xfrm>
            <a:off x="312120" y="1085760"/>
            <a:ext cx="17686440" cy="142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Старшее поколение с честью и достоинством выполнило свою историческую миссию – вместе с Великой Победой оно отстояло государственный суверенитет и независимость.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798"/>
              </a:lnSpc>
            </a:pPr>
            <a:r>
              <a:rPr b="0" lang="en-US" sz="2800" spc="-1" strike="noStrike">
                <a:solidFill>
                  <a:srgbClr val="000000"/>
                </a:solidFill>
                <a:latin typeface="Lora"/>
              </a:rPr>
              <a:t>Наш священный долг – его сохранить, сделать необратимым, гарантировать право нынешнему и последующим поколениям быть полноправными хозяевами на своей земле.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2"/>
          <p:cNvGrpSpPr/>
          <p:nvPr/>
        </p:nvGrpSpPr>
        <p:grpSpPr>
          <a:xfrm>
            <a:off x="16584480" y="-180720"/>
            <a:ext cx="6308280" cy="10467360"/>
            <a:chOff x="16584480" y="-180720"/>
            <a:chExt cx="6308280" cy="10467360"/>
          </a:xfrm>
        </p:grpSpPr>
        <p:sp>
          <p:nvSpPr>
            <p:cNvPr id="92" name="Freeform 3"/>
            <p:cNvSpPr/>
            <p:nvPr/>
          </p:nvSpPr>
          <p:spPr>
            <a:xfrm>
              <a:off x="16584480" y="0"/>
              <a:ext cx="6308280" cy="10286640"/>
            </a:xfrm>
            <a:custGeom>
              <a:avLst/>
              <a:gdLst>
                <a:gd name="textAreaLeft" fmla="*/ 0 w 6308280"/>
                <a:gd name="textAreaRight" fmla="*/ 6308640 w 63082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661494" h="2709333">
                  <a:moveTo>
                    <a:pt x="0" y="0"/>
                  </a:moveTo>
                  <a:lnTo>
                    <a:pt x="1661494" y="0"/>
                  </a:lnTo>
                  <a:lnTo>
                    <a:pt x="16614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3" name="TextBox 4"/>
            <p:cNvSpPr/>
            <p:nvPr/>
          </p:nvSpPr>
          <p:spPr>
            <a:xfrm>
              <a:off x="16584480" y="-180720"/>
              <a:ext cx="63082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94" name="AutoShape 5"/>
          <p:cNvSpPr/>
          <p:nvPr/>
        </p:nvSpPr>
        <p:spPr>
          <a:xfrm>
            <a:off x="5548680" y="2496240"/>
            <a:ext cx="60087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Freeform 6"/>
          <p:cNvSpPr/>
          <p:nvPr/>
        </p:nvSpPr>
        <p:spPr>
          <a:xfrm>
            <a:off x="9762120" y="3839400"/>
            <a:ext cx="6548760" cy="4316760"/>
          </a:xfrm>
          <a:custGeom>
            <a:avLst/>
            <a:gdLst>
              <a:gd name="textAreaLeft" fmla="*/ 0 w 6548760"/>
              <a:gd name="textAreaRight" fmla="*/ 6549120 w 6548760"/>
              <a:gd name="textAreaTop" fmla="*/ 0 h 4316760"/>
              <a:gd name="textAreaBottom" fmla="*/ 4317120 h 4316760"/>
            </a:gdLst>
            <a:ahLst/>
            <a:rect l="textAreaLeft" t="textAreaTop" r="textAreaRight" b="textAreaBottom"/>
            <a:pathLst>
              <a:path w="6549233" h="4317036">
                <a:moveTo>
                  <a:pt x="0" y="0"/>
                </a:moveTo>
                <a:lnTo>
                  <a:pt x="6549233" y="0"/>
                </a:lnTo>
                <a:lnTo>
                  <a:pt x="6549233" y="4317036"/>
                </a:lnTo>
                <a:lnTo>
                  <a:pt x="0" y="431703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Box 7"/>
          <p:cNvSpPr/>
          <p:nvPr/>
        </p:nvSpPr>
        <p:spPr>
          <a:xfrm>
            <a:off x="521640" y="95400"/>
            <a:ext cx="16062480" cy="234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6931"/>
              </a:lnSpc>
            </a:pPr>
            <a:r>
              <a:rPr b="0" lang="en-US" sz="6600" spc="-1" strike="noStrike">
                <a:solidFill>
                  <a:srgbClr val="17726d"/>
                </a:solidFill>
                <a:latin typeface="Lora Bold"/>
              </a:rPr>
              <a:t>ВКЛАД БЕЛАРУСИ</a:t>
            </a:r>
            <a:endParaRPr b="0" lang="en-US" sz="66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5774"/>
              </a:lnSpc>
            </a:pPr>
            <a:r>
              <a:rPr b="0" lang="en-US" sz="5500" spc="-1" strike="noStrike">
                <a:solidFill>
                  <a:srgbClr val="17726d"/>
                </a:solidFill>
                <a:latin typeface="Lora Bold"/>
              </a:rPr>
              <a:t> </a:t>
            </a:r>
            <a:r>
              <a:rPr b="0" lang="en-US" sz="5500" spc="-1" strike="noStrike">
                <a:solidFill>
                  <a:srgbClr val="17726d"/>
                </a:solidFill>
                <a:latin typeface="Lora Bold"/>
              </a:rPr>
              <a:t>в Победу в Великой Отечественной войне</a:t>
            </a:r>
            <a:endParaRPr b="0" lang="en-US" sz="5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Box 8"/>
          <p:cNvSpPr/>
          <p:nvPr/>
        </p:nvSpPr>
        <p:spPr>
          <a:xfrm>
            <a:off x="257760" y="3304080"/>
            <a:ext cx="9227880" cy="31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569"/>
              </a:lnSpc>
            </a:pPr>
            <a:r>
              <a:rPr b="0" lang="en-US" sz="3400" spc="-1" strike="noStrike">
                <a:solidFill>
                  <a:srgbClr val="17726d"/>
                </a:solidFill>
                <a:latin typeface="Lora"/>
              </a:rPr>
              <a:t> </a:t>
            </a:r>
            <a:r>
              <a:rPr b="0" lang="en-US" sz="3400" spc="-1" strike="noStrike">
                <a:solidFill>
                  <a:srgbClr val="17726d"/>
                </a:solidFill>
                <a:latin typeface="Lora"/>
              </a:rPr>
              <a:t>НА РАССВЕТЕ 22 ИЮНЯ 1941 Г. НА СОВЕТСКИЙ СОЮЗ ОБРУШИЛСЯ УДАР НЕВИДАННОЙ ПО ЧИСЛЕННОСТИ И МОЩИ АРМИИ. </a:t>
            </a:r>
            <a:endParaRPr b="0" lang="en-US" sz="3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569"/>
              </a:lnSpc>
            </a:pPr>
            <a:r>
              <a:rPr b="0" lang="en-US" sz="3400" spc="-1" strike="noStrike">
                <a:solidFill>
                  <a:srgbClr val="17726d"/>
                </a:solidFill>
                <a:latin typeface="Lora"/>
              </a:rPr>
              <a:t>НАЧАЛАСЬ САМАЯ КРОВОПРОЛИТНАЯ И РАЗРУШИТЕЛЬНАЯ ВОЙНА XX СТОЛЕТИЯ.</a:t>
            </a:r>
            <a:endParaRPr b="0" lang="en-US" sz="34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8" name="Group 9"/>
          <p:cNvGrpSpPr/>
          <p:nvPr/>
        </p:nvGrpSpPr>
        <p:grpSpPr>
          <a:xfrm>
            <a:off x="-2443320" y="8156160"/>
            <a:ext cx="5402160" cy="5402160"/>
            <a:chOff x="-2443320" y="8156160"/>
            <a:chExt cx="5402160" cy="5402160"/>
          </a:xfrm>
        </p:grpSpPr>
        <p:sp>
          <p:nvSpPr>
            <p:cNvPr id="99" name="Freeform 10"/>
            <p:cNvSpPr/>
            <p:nvPr/>
          </p:nvSpPr>
          <p:spPr>
            <a:xfrm>
              <a:off x="-2443320" y="8156160"/>
              <a:ext cx="5402160" cy="5402160"/>
            </a:xfrm>
            <a:custGeom>
              <a:avLst/>
              <a:gdLst>
                <a:gd name="textAreaLeft" fmla="*/ 0 w 5402160"/>
                <a:gd name="textAreaRight" fmla="*/ 5402520 w 5402160"/>
                <a:gd name="textAreaTop" fmla="*/ 0 h 5402160"/>
                <a:gd name="textAreaBottom" fmla="*/ 5402520 h 54021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0" name="TextBox 11"/>
            <p:cNvSpPr/>
            <p:nvPr/>
          </p:nvSpPr>
          <p:spPr>
            <a:xfrm>
              <a:off x="-1936800" y="8346240"/>
              <a:ext cx="4389120" cy="4705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01" name="TextBox 12"/>
          <p:cNvSpPr/>
          <p:nvPr/>
        </p:nvSpPr>
        <p:spPr>
          <a:xfrm>
            <a:off x="518760" y="6836040"/>
            <a:ext cx="8966880" cy="21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3359"/>
              </a:lnSpc>
            </a:pPr>
            <a:r>
              <a:rPr b="0" lang="en-US" sz="3200" spc="-1" strike="noStrike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z="3200" spc="-1" strike="noStrike">
                <a:solidFill>
                  <a:srgbClr val="17726d"/>
                </a:solidFill>
                <a:latin typeface="Lora Bold Italics"/>
              </a:rPr>
              <a:t>ВОЙСКА ГЕРМАНИИ И ЕЕ СОЮЗНИКОВ ВКЛЮЧАЛИ БОЛЕЕ 5 МЛН ЧЕЛОВЕК. В НИХ БЫЛО СВЫШЕ 4 ТЫС. ТАНКОВ, 47 ТЫС. ОРУДИЙ И МИНОМЕТОВ, ОКОЛО 4,3 ТЫС. САМОЛЕТОВ.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Box 13"/>
          <p:cNvSpPr/>
          <p:nvPr/>
        </p:nvSpPr>
        <p:spPr>
          <a:xfrm>
            <a:off x="1764288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3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2"/>
          <p:cNvGrpSpPr/>
          <p:nvPr/>
        </p:nvGrpSpPr>
        <p:grpSpPr>
          <a:xfrm>
            <a:off x="-3640680" y="-180720"/>
            <a:ext cx="6308280" cy="10467360"/>
            <a:chOff x="-3640680" y="-180720"/>
            <a:chExt cx="6308280" cy="10467360"/>
          </a:xfrm>
        </p:grpSpPr>
        <p:sp>
          <p:nvSpPr>
            <p:cNvPr id="104" name="Freeform 3"/>
            <p:cNvSpPr/>
            <p:nvPr/>
          </p:nvSpPr>
          <p:spPr>
            <a:xfrm>
              <a:off x="-3640680" y="0"/>
              <a:ext cx="6308280" cy="10286640"/>
            </a:xfrm>
            <a:custGeom>
              <a:avLst/>
              <a:gdLst>
                <a:gd name="textAreaLeft" fmla="*/ 0 w 6308280"/>
                <a:gd name="textAreaRight" fmla="*/ 6308640 w 63082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661494" h="2709333">
                  <a:moveTo>
                    <a:pt x="0" y="0"/>
                  </a:moveTo>
                  <a:lnTo>
                    <a:pt x="1661494" y="0"/>
                  </a:lnTo>
                  <a:lnTo>
                    <a:pt x="1661494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5" name="TextBox 4"/>
            <p:cNvSpPr/>
            <p:nvPr/>
          </p:nvSpPr>
          <p:spPr>
            <a:xfrm>
              <a:off x="-3640680" y="-180720"/>
              <a:ext cx="63082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06" name="Group 5"/>
          <p:cNvGrpSpPr/>
          <p:nvPr/>
        </p:nvGrpSpPr>
        <p:grpSpPr>
          <a:xfrm>
            <a:off x="169920" y="1736640"/>
            <a:ext cx="6715080" cy="6715080"/>
            <a:chOff x="169920" y="1736640"/>
            <a:chExt cx="6715080" cy="6715080"/>
          </a:xfrm>
        </p:grpSpPr>
        <p:sp>
          <p:nvSpPr>
            <p:cNvPr id="107" name="Freeform 6"/>
            <p:cNvSpPr/>
            <p:nvPr/>
          </p:nvSpPr>
          <p:spPr>
            <a:xfrm>
              <a:off x="169920" y="1736640"/>
              <a:ext cx="6715080" cy="6715080"/>
            </a:xfrm>
            <a:custGeom>
              <a:avLst/>
              <a:gdLst>
                <a:gd name="textAreaLeft" fmla="*/ 0 w 6715080"/>
                <a:gd name="textAreaRight" fmla="*/ 6715440 w 6715080"/>
                <a:gd name="textAreaTop" fmla="*/ 0 h 6715080"/>
                <a:gd name="textAreaBottom" fmla="*/ 6715440 h 6715080"/>
              </a:gdLst>
              <a:ahLst/>
              <a:rect l="textAreaLeft" t="textAreaTop" r="textAreaRight" b="textAreaBottom"/>
              <a:pathLst>
                <a:path w="6350000" h="6349975">
                  <a:moveTo>
                    <a:pt x="6350000" y="3175025"/>
                  </a:moveTo>
                  <a:cubicBezTo>
                    <a:pt x="6350000" y="4928451"/>
                    <a:pt x="4928476" y="6349975"/>
                    <a:pt x="3175000" y="6349975"/>
                  </a:cubicBezTo>
                  <a:cubicBezTo>
                    <a:pt x="1421498" y="6349975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2" y="0"/>
                    <a:pt x="6350000" y="1421511"/>
                    <a:pt x="6350000" y="3175025"/>
                  </a:cubicBezTo>
                  <a:close/>
                </a:path>
              </a:pathLst>
            </a:custGeom>
            <a:blipFill rotWithShape="0">
              <a:blip r:embed="rId1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08" name="Group 7"/>
          <p:cNvGrpSpPr/>
          <p:nvPr/>
        </p:nvGrpSpPr>
        <p:grpSpPr>
          <a:xfrm>
            <a:off x="15924960" y="7899480"/>
            <a:ext cx="4158000" cy="4158000"/>
            <a:chOff x="15924960" y="7899480"/>
            <a:chExt cx="4158000" cy="4158000"/>
          </a:xfrm>
        </p:grpSpPr>
        <p:sp>
          <p:nvSpPr>
            <p:cNvPr id="109" name="Freeform 8"/>
            <p:cNvSpPr/>
            <p:nvPr/>
          </p:nvSpPr>
          <p:spPr>
            <a:xfrm>
              <a:off x="15924960" y="7899480"/>
              <a:ext cx="4158000" cy="4158000"/>
            </a:xfrm>
            <a:custGeom>
              <a:avLst/>
              <a:gdLst>
                <a:gd name="textAreaLeft" fmla="*/ 0 w 4158000"/>
                <a:gd name="textAreaRight" fmla="*/ 4158360 w 4158000"/>
                <a:gd name="textAreaTop" fmla="*/ 0 h 4158000"/>
                <a:gd name="textAreaBottom" fmla="*/ 4158360 h 415800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0" name="TextBox 9"/>
            <p:cNvSpPr/>
            <p:nvPr/>
          </p:nvSpPr>
          <p:spPr>
            <a:xfrm>
              <a:off x="16314840" y="8046000"/>
              <a:ext cx="3378240" cy="3621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11" name="AutoShape 10"/>
          <p:cNvSpPr/>
          <p:nvPr/>
        </p:nvSpPr>
        <p:spPr>
          <a:xfrm>
            <a:off x="8642880" y="651060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2" name="Group 11"/>
          <p:cNvGrpSpPr/>
          <p:nvPr/>
        </p:nvGrpSpPr>
        <p:grpSpPr>
          <a:xfrm>
            <a:off x="1028880" y="8881560"/>
            <a:ext cx="714960" cy="714960"/>
            <a:chOff x="1028880" y="8881560"/>
            <a:chExt cx="714960" cy="714960"/>
          </a:xfrm>
        </p:grpSpPr>
        <p:sp>
          <p:nvSpPr>
            <p:cNvPr id="113" name="Freeform 12"/>
            <p:cNvSpPr/>
            <p:nvPr/>
          </p:nvSpPr>
          <p:spPr>
            <a:xfrm>
              <a:off x="1028880" y="8881560"/>
              <a:ext cx="714960" cy="714960"/>
            </a:xfrm>
            <a:custGeom>
              <a:avLst/>
              <a:gdLst>
                <a:gd name="textAreaLeft" fmla="*/ 0 w 714960"/>
                <a:gd name="textAreaRight" fmla="*/ 715320 w 714960"/>
                <a:gd name="textAreaTop" fmla="*/ 0 h 714960"/>
                <a:gd name="textAreaBottom" fmla="*/ 715320 h 71496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76200">
              <a:solidFill>
                <a:srgbClr val="eae4d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4" name="TextBox 13"/>
            <p:cNvSpPr/>
            <p:nvPr/>
          </p:nvSpPr>
          <p:spPr>
            <a:xfrm>
              <a:off x="1095840" y="8906760"/>
              <a:ext cx="580680" cy="622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15" name="TextBox 14"/>
          <p:cNvSpPr/>
          <p:nvPr/>
        </p:nvSpPr>
        <p:spPr>
          <a:xfrm>
            <a:off x="7025040" y="1774800"/>
            <a:ext cx="10841400" cy="366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НАПАДЕНИЕ НАЦИСТСКОЙ ГЕРМАНИИ И ЕЕ САТЕЛЛИТОВ НА СССР ПОСТАВИЛО ПОД ВОПРОС НЕ ТОЛЬКО ЕГО ГОСУДАРСТВЕННОСТЬ, НО И ДАЛЬНЕЙШЕЕ СУЩЕСТВОВАНИЕ МНОГИХ НАРОДОВ СОВЕТСКОГО СОЮЗА, В ТОМ ЧИСЛЕ И БЕЛОРУССКОГО.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Наиболее драматические события начального периода войны разыгрались на белорусской земле. Именно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Bold"/>
              </a:rPr>
              <a:t>в Беларуси гитлеровцы встретили сопротивление, какого не испытали ни в одной из военных кампаний в Европе. Сражения на белорусской земле </a:t>
            </a:r>
            <a:r>
              <a:rPr b="0" lang="en-US" sz="2500" spc="-1" strike="noStrike">
                <a:solidFill>
                  <a:srgbClr val="17726d"/>
                </a:solidFill>
                <a:latin typeface="Lora"/>
              </a:rPr>
              <a:t>в июне–августе 1941 г.</a:t>
            </a:r>
            <a:r>
              <a:rPr b="0" lang="en-US" sz="2500" spc="-1" strike="noStrike">
                <a:solidFill>
                  <a:srgbClr val="17726d"/>
                </a:solidFill>
                <a:latin typeface="Lora Bold"/>
              </a:rPr>
              <a:t> содействовали срыву германского плана «молниеносной войны» </a:t>
            </a:r>
            <a:r>
              <a:rPr b="0" lang="en-US" sz="2500" spc="-1" strike="noStrike">
                <a:solidFill>
                  <a:srgbClr val="17726d"/>
                </a:solidFill>
                <a:latin typeface="Lora"/>
              </a:rPr>
              <a:t>с СССР.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TextBox 15"/>
          <p:cNvSpPr/>
          <p:nvPr/>
        </p:nvSpPr>
        <p:spPr>
          <a:xfrm>
            <a:off x="8212680" y="6815520"/>
            <a:ext cx="8466120" cy="99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НА ТЕРРИТОРИИ НАШЕЙ СТРАНЫ КРОВОПРОЛИТНАЯ ВОЙНА ДЛИЛАСЬ ДОЛГИЕ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3 ГОДА 1 МЕСЯЦ И 6 ДНЕЙ.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AutoShape 16"/>
          <p:cNvSpPr/>
          <p:nvPr/>
        </p:nvSpPr>
        <p:spPr>
          <a:xfrm>
            <a:off x="8642880" y="804204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TextBox 17"/>
          <p:cNvSpPr/>
          <p:nvPr/>
        </p:nvSpPr>
        <p:spPr>
          <a:xfrm>
            <a:off x="1762740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4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2"/>
          <p:cNvGrpSpPr/>
          <p:nvPr/>
        </p:nvGrpSpPr>
        <p:grpSpPr>
          <a:xfrm>
            <a:off x="13270320" y="-180720"/>
            <a:ext cx="5017320" cy="10467360"/>
            <a:chOff x="13270320" y="-180720"/>
            <a:chExt cx="5017320" cy="10467360"/>
          </a:xfrm>
        </p:grpSpPr>
        <p:sp>
          <p:nvSpPr>
            <p:cNvPr id="120" name="Freeform 3"/>
            <p:cNvSpPr/>
            <p:nvPr/>
          </p:nvSpPr>
          <p:spPr>
            <a:xfrm>
              <a:off x="13270320" y="0"/>
              <a:ext cx="5017320" cy="10286640"/>
            </a:xfrm>
            <a:custGeom>
              <a:avLst/>
              <a:gdLst>
                <a:gd fmla="*/ 0 w 5017320" name="textAreaLeft"/>
                <a:gd fmla="*/ 5017680 w 5017320" name="textAreaRight"/>
                <a:gd fmla="*/ 0 h 10286640" name="textAreaTop"/>
                <a:gd fmla="*/ 10287000 h 10286640" name="textAreaBottom"/>
              </a:gdLst>
              <a:ahLst/>
              <a:rect b="textAreaBottom" l="textAreaLeft" r="textAreaRight" t="textAreaTop"/>
              <a:pathLst>
                <a:path h="2709333" w="1321562">
                  <a:moveTo>
                    <a:pt x="0" y="0"/>
                  </a:moveTo>
                  <a:lnTo>
                    <a:pt x="1321562" y="0"/>
                  </a:lnTo>
                  <a:lnTo>
                    <a:pt x="132156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1" name="TextBox 4"/>
            <p:cNvSpPr/>
            <p:nvPr/>
          </p:nvSpPr>
          <p:spPr>
            <a:xfrm>
              <a:off x="13270320" y="-180720"/>
              <a:ext cx="501732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22" name="Group 5"/>
          <p:cNvGrpSpPr/>
          <p:nvPr/>
        </p:nvGrpSpPr>
        <p:grpSpPr>
          <a:xfrm>
            <a:off x="11895480" y="1135800"/>
            <a:ext cx="5363640" cy="8015400"/>
            <a:chOff x="11895480" y="1135800"/>
            <a:chExt cx="5363640" cy="8015400"/>
          </a:xfrm>
        </p:grpSpPr>
        <p:pic>
          <p:nvPicPr>
            <p:cNvPr descr="" id="123" name="Picture 6"/>
            <p:cNvPicPr/>
            <p:nvPr/>
          </p:nvPicPr>
          <p:blipFill>
            <a:blip r:embed="rId1"/>
            <a:srcRect l="118" r="118"/>
            <a:stretch/>
          </p:blipFill>
          <p:spPr>
            <a:xfrm>
              <a:off x="11895480" y="1135800"/>
              <a:ext cx="5363640" cy="801540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124" name="Group 7"/>
          <p:cNvGrpSpPr/>
          <p:nvPr/>
        </p:nvGrpSpPr>
        <p:grpSpPr>
          <a:xfrm>
            <a:off x="3268800" y="-3843000"/>
            <a:ext cx="5402160" cy="5402160"/>
            <a:chOff x="3268800" y="-3843000"/>
            <a:chExt cx="5402160" cy="5402160"/>
          </a:xfrm>
        </p:grpSpPr>
        <p:sp>
          <p:nvSpPr>
            <p:cNvPr id="125" name="Freeform 8"/>
            <p:cNvSpPr/>
            <p:nvPr/>
          </p:nvSpPr>
          <p:spPr>
            <a:xfrm>
              <a:off x="3268800" y="-3843000"/>
              <a:ext cx="5402160" cy="5402160"/>
            </a:xfrm>
            <a:custGeom>
              <a:avLst/>
              <a:gdLst>
                <a:gd fmla="*/ 0 w 5402160" name="textAreaLeft"/>
                <a:gd fmla="*/ 5402520 w 5402160" name="textAreaRight"/>
                <a:gd fmla="*/ 0 h 5402160" name="textAreaTop"/>
                <a:gd fmla="*/ 5402520 h 540216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6" name="TextBox 9"/>
            <p:cNvSpPr/>
            <p:nvPr/>
          </p:nvSpPr>
          <p:spPr>
            <a:xfrm>
              <a:off x="3775320" y="-3652920"/>
              <a:ext cx="4389120" cy="4705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27" name="AutoShape 10"/>
          <p:cNvSpPr/>
          <p:nvPr/>
        </p:nvSpPr>
        <p:spPr>
          <a:xfrm flipH="1">
            <a:off x="1028520" y="1028880"/>
            <a:ext cx="28440" cy="822924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t" anchorCtr="1" bIns="45000" lIns="90000" rIns="90000" tIns="45000">
            <a:noAutofit/>
          </a:bodyPr>
          <a:p>
            <a:endParaRPr b="0" lang="en-US" spc="-1" strike="noStrik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TextBox 11"/>
          <p:cNvSpPr/>
          <p:nvPr/>
        </p:nvSpPr>
        <p:spPr>
          <a:xfrm>
            <a:off x="1307880" y="1173600"/>
            <a:ext cx="10374840" cy="199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С ПЕРВЫХ ДНЕЙ ВОЙНЫ БЕЛОРУСЫ ПРОЯВИЛИ НЕВИДАННУЮ САМООТВЕРЖЕННОСТЬ, ОТВАГУ И МУЖЕСТВО. 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Bold Italics"/>
              </a:rPr>
              <a:t>ЭТО БЫЛО ВСЕНАРОДНОЕ ДВИЖЕНИЕ СОПРОТИВЛЕНИЯ, НАПРАВЛЕННОЕ НА ОТСТАИВАНИЕ НЕЗАВИСИМОСТИ СВОЕГО ОТЕЧЕСТВА И ОСВОБОЖДЕНИЕ МИРА ОТ КОРИЧНЕВОЙ ЧУМЫ.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TextBox 12"/>
          <p:cNvSpPr/>
          <p:nvPr/>
        </p:nvSpPr>
        <p:spPr>
          <a:xfrm>
            <a:off x="1307880" y="3915720"/>
            <a:ext cx="10374840" cy="14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940"/>
              </a:lnSpc>
            </a:pP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1,3 МЛН </a:t>
            </a:r>
            <a:r>
              <a:rPr b="0" lang="en-US" spc="-1" strike="noStrike" sz="2800">
                <a:solidFill>
                  <a:srgbClr val="17726d"/>
                </a:solidFill>
                <a:latin typeface="Lora"/>
              </a:rPr>
              <a:t>НАШИХ СООТЕЧЕСТВЕННИКОВ СРАЖАЛИСЬ НА ФРОНТАХ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,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40"/>
              </a:lnSpc>
            </a:pP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374 ТЫС. </a:t>
            </a:r>
            <a:r>
              <a:rPr b="0" lang="en-US" spc="-1" strike="noStrike" sz="2800">
                <a:solidFill>
                  <a:srgbClr val="17726d"/>
                </a:solidFill>
                <a:latin typeface="Lora"/>
              </a:rPr>
              <a:t>ЧЕЛОВЕК 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– </a:t>
            </a:r>
            <a:r>
              <a:rPr b="0" lang="en-US" spc="-1" strike="noStrike" sz="2800">
                <a:solidFill>
                  <a:srgbClr val="17726d"/>
                </a:solidFill>
                <a:latin typeface="Lora"/>
              </a:rPr>
              <a:t>В ПАРТИЗАНСКИХ ОТРЯДАХ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,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940"/>
              </a:lnSpc>
            </a:pP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 </a:t>
            </a:r>
            <a:r>
              <a:rPr b="0" lang="en-US" spc="-1" strike="noStrike" sz="2800">
                <a:solidFill>
                  <a:srgbClr val="17726d"/>
                </a:solidFill>
                <a:latin typeface="Lora Bold Italics"/>
              </a:rPr>
              <a:t>70 ТЫС. </a:t>
            </a:r>
            <a:r>
              <a:rPr b="0" lang="en-US" spc="-1" strike="noStrike" sz="2800">
                <a:solidFill>
                  <a:srgbClr val="17726d"/>
                </a:solidFill>
                <a:latin typeface="Lora"/>
              </a:rPr>
              <a:t>ЧЕЛОВЕК – В ПОДПОЛЬЕ.</a:t>
            </a:r>
            <a:endParaRPr b="0" lang="en-US" spc="-1" strike="noStrike" sz="2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Box 13"/>
          <p:cNvSpPr/>
          <p:nvPr/>
        </p:nvSpPr>
        <p:spPr>
          <a:xfrm>
            <a:off x="1307880" y="6334200"/>
            <a:ext cx="10374840" cy="299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О МАСШТАБАХ ВСЕНАРОДНОЙ ВОЙНЫ ПРОТИВ НЕМЕЦКО-ФАШИСТСКИХ ЗАХВАТЧИКОВ ГОВОРИТ ТОТ ФАКТ, ЧТО НА ТЕРРИТОРИИ БЕЛАРУСИ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ПАРТИЗАНЫ И ПОДПОЛЬЩИКИ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УНИЧТОЖИЛИ ОКОЛО ПОЛУМИЛЛИОНА ОККУПАНТОВ И ИХ ПОСОБНИКОВ, ПУСТИЛИ ПОД ОТКОС 11 128 ЭШЕЛОНОВ И 34 БРОНЕПОЕЗДА, УНИЧТОЖИЛИ 948 ШТАБОВ И ГАРНИЗОНОВ ВРАГА, УНИЧТОЖИЛИ 1 355 ТАНКОВ И БРОНЕМАШИН. ВСЕГО В БЕЛАРУСИ НАСЧИТЫВАЛОСЬ БОЛЕЕ 20 КРУПНЫХ ПАРТИЗАНСКИХ ЗОН.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TextBox 14"/>
          <p:cNvSpPr/>
          <p:nvPr/>
        </p:nvSpPr>
        <p:spPr>
          <a:xfrm>
            <a:off x="1760364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5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6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2"/>
          <p:cNvGrpSpPr/>
          <p:nvPr/>
        </p:nvGrpSpPr>
        <p:grpSpPr>
          <a:xfrm>
            <a:off x="0" y="9077400"/>
            <a:ext cx="18287640" cy="4709880"/>
            <a:chOff x="0" y="9077400"/>
            <a:chExt cx="18287640" cy="4709880"/>
          </a:xfrm>
        </p:grpSpPr>
        <p:sp>
          <p:nvSpPr>
            <p:cNvPr id="133" name="Freeform 3"/>
            <p:cNvSpPr/>
            <p:nvPr/>
          </p:nvSpPr>
          <p:spPr>
            <a:xfrm>
              <a:off x="0" y="9258480"/>
              <a:ext cx="18287640" cy="4528800"/>
            </a:xfrm>
            <a:custGeom>
              <a:avLst/>
              <a:gdLst>
                <a:gd fmla="*/ 0 w 18287640" name="textAreaLeft"/>
                <a:gd fmla="*/ 18288000 w 18287640" name="textAreaRight"/>
                <a:gd fmla="*/ 0 h 4528800" name="textAreaTop"/>
                <a:gd fmla="*/ 4529160 h 4528800" name="textAreaBottom"/>
              </a:gdLst>
              <a:ahLst/>
              <a:rect b="textAreaBottom" l="textAreaLeft" r="textAreaRight" t="textAreaTop"/>
              <a:pathLst>
                <a:path h="1192858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192858"/>
                  </a:lnTo>
                  <a:lnTo>
                    <a:pt x="0" y="119285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4" name="TextBox 4"/>
            <p:cNvSpPr/>
            <p:nvPr/>
          </p:nvSpPr>
          <p:spPr>
            <a:xfrm>
              <a:off x="0" y="9077400"/>
              <a:ext cx="18287640" cy="4709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35" name="Group 5"/>
          <p:cNvGrpSpPr/>
          <p:nvPr/>
        </p:nvGrpSpPr>
        <p:grpSpPr>
          <a:xfrm>
            <a:off x="238680" y="356400"/>
            <a:ext cx="6296760" cy="9552240"/>
            <a:chOff x="238680" y="356400"/>
            <a:chExt cx="6296760" cy="9552240"/>
          </a:xfrm>
        </p:grpSpPr>
        <p:pic>
          <p:nvPicPr>
            <p:cNvPr descr="" id="136" name="Picture 6"/>
            <p:cNvPicPr/>
            <p:nvPr/>
          </p:nvPicPr>
          <p:blipFill>
            <a:blip r:embed="rId1"/>
            <a:srcRect l="119" r="143"/>
            <a:stretch/>
          </p:blipFill>
          <p:spPr>
            <a:xfrm>
              <a:off x="238680" y="356400"/>
              <a:ext cx="6296760" cy="95522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137" name="Group 7"/>
          <p:cNvGrpSpPr/>
          <p:nvPr/>
        </p:nvGrpSpPr>
        <p:grpSpPr>
          <a:xfrm>
            <a:off x="15852960" y="-912600"/>
            <a:ext cx="3802680" cy="3802680"/>
            <a:chOff x="15852960" y="-912600"/>
            <a:chExt cx="3802680" cy="3802680"/>
          </a:xfrm>
        </p:grpSpPr>
        <p:sp>
          <p:nvSpPr>
            <p:cNvPr id="138" name="Freeform 8"/>
            <p:cNvSpPr/>
            <p:nvPr/>
          </p:nvSpPr>
          <p:spPr>
            <a:xfrm>
              <a:off x="15852960" y="-912600"/>
              <a:ext cx="3802680" cy="3802680"/>
            </a:xfrm>
            <a:custGeom>
              <a:avLst/>
              <a:gdLst>
                <a:gd fmla="*/ 0 w 3802680" name="textAreaLeft"/>
                <a:gd fmla="*/ 3803040 w 3802680" name="textAreaRight"/>
                <a:gd fmla="*/ 0 h 3802680" name="textAreaTop"/>
                <a:gd fmla="*/ 3803040 h 3802680" name="textAreaBottom"/>
              </a:gdLst>
              <a:ahLst/>
              <a:rect b="textAreaBottom" l="textAreaLeft" r="textAreaRight" t="textAreaTop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9" name="TextBox 9"/>
            <p:cNvSpPr/>
            <p:nvPr/>
          </p:nvSpPr>
          <p:spPr>
            <a:xfrm>
              <a:off x="16209720" y="-778680"/>
              <a:ext cx="3089880" cy="331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40" name="TextBox 10"/>
          <p:cNvSpPr/>
          <p:nvPr/>
        </p:nvSpPr>
        <p:spPr>
          <a:xfrm>
            <a:off x="6687720" y="1356120"/>
            <a:ext cx="11287440" cy="166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ЗНАЧИТЕЛЬНЫЙ ВКЛАД В РАЗГРОМ ГИТЛЕРОВСКОЙ КОАЛИЦИИ ВНЕСЛИ </a:t>
            </a:r>
            <a:r>
              <a:rPr b="0" lang="en-US" spc="-1" strike="noStrike" sz="2500">
                <a:solidFill>
                  <a:srgbClr val="17726d"/>
                </a:solidFill>
                <a:latin typeface="Lora Bold"/>
              </a:rPr>
              <a:t>ТРУЖЕНИКИ ТЫЛА</a:t>
            </a:r>
            <a:r>
              <a:rPr b="0" lang="en-US" spc="-1" strike="noStrike" sz="2500">
                <a:solidFill>
                  <a:srgbClr val="17726d"/>
                </a:solidFill>
                <a:latin typeface="Lora"/>
              </a:rPr>
              <a:t>, ОБЕСПЕЧИВШИЕ ФРОНТ ВСЕМ НЕОБХОДИМЫМ – ВООРУЖЕНИЕМ, ВОЕННОЙ ТЕХНИКОЙ, БОЕПРИПАСАМИ, ТОПЛИВОМ, ПРОДОВОЛЬСТВИЕМ, ОДЕЖДОЙ И ДР. 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Box 11"/>
          <p:cNvSpPr/>
          <p:nvPr/>
        </p:nvSpPr>
        <p:spPr>
          <a:xfrm>
            <a:off x="6687720" y="3623040"/>
            <a:ext cx="11287440" cy="199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pc="-1" strike="noStrike" sz="2500">
                <a:solidFill>
                  <a:srgbClr val="17726d"/>
                </a:solidFill>
                <a:latin typeface="Lora Bold Italics"/>
              </a:rPr>
              <a:t>В ИЮЛЕ–АВГУСТЕ 1941 Г. В ГЛУБЬ ТЕРРИТОРИИ СССР, В ПОВОЛЖЬЕ, НА УРАЛ, В СИБИРЬ И СРЕДНЮЮ АЗИЮ, БЫЛИ ЭВАКУИРОВАНЫ БОЛЕЕ 1 МЛН ЧЕЛОВЕК, ОБОРУДОВАНИЕ 129 КРУПНЫХ ПРЕДПРИЯТИЙ, 36 МАШИННО-ТРАКТОРНЫХ СТАНЦИЙ. К ЛЕТУ 1942 Г. ДЛЯ НУЖД ФРОНТА ФУНКЦИОНИРОВАЛО БОЛЕЕ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Bold Italics"/>
              </a:rPr>
              <a:t>60 белорусских предприятий.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AutoShape 12"/>
          <p:cNvSpPr/>
          <p:nvPr/>
        </p:nvSpPr>
        <p:spPr>
          <a:xfrm>
            <a:off x="8528760" y="330156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t" anchorCtr="1" bIns="-44640" lIns="90000" rIns="90000" tIns="-44640">
            <a:noAutofit/>
          </a:bodyPr>
          <a:p>
            <a:endParaRPr b="0" lang="en-US" spc="-1" strike="noStrik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AutoShape 13"/>
          <p:cNvSpPr/>
          <p:nvPr/>
        </p:nvSpPr>
        <p:spPr>
          <a:xfrm>
            <a:off x="8528760" y="584892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t" anchorCtr="1" bIns="-44640" lIns="90000" rIns="90000" tIns="-44640">
            <a:noAutofit/>
          </a:bodyPr>
          <a:p>
            <a:endParaRPr b="0" lang="en-US" spc="-1" strike="noStrik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TextBox 14"/>
          <p:cNvSpPr/>
          <p:nvPr/>
        </p:nvSpPr>
        <p:spPr>
          <a:xfrm>
            <a:off x="6687720" y="6400080"/>
            <a:ext cx="11287440" cy="199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pc="-1" strike="noStrike" sz="2500">
                <a:solidFill>
                  <a:srgbClr val="17726d"/>
                </a:solidFill>
                <a:latin typeface="Lora Italics"/>
              </a:rPr>
              <a:t>ЖЕЛАНИЕ ВНЕСТИ СВОЙ ВКЛАД В ПОБЕДУ НАД ВРАГОМ ПРОЯВЛЯЛОСЬ В РАЗНЫХ ФОРМАХ ТРУДОВОГО СОРЕВНОВАНИЯ. И ЭТО ПОСЛУЖИЛО ВАЖНЫМ МОРАЛЬНЫМ СТИМУЛОМ ДЛЯ РОСТА ПРОИЗВОДИТЕЛЬНОСТИ ТРУДА В ТЫЛУ, СОВЕРШЕНСТВОВАНИЯ ВЫПУСКАЕМОЙ ОБОРОННОЙ ПРОДУКЦИИ (ТАНКОВ, ОРУДИЙ, САМОЛЕТОВ И ДР.).</a:t>
            </a:r>
            <a:endParaRPr b="0" lang="en-US" spc="-1" strike="noStrike" sz="25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TextBox 15"/>
          <p:cNvSpPr/>
          <p:nvPr/>
        </p:nvSpPr>
        <p:spPr>
          <a:xfrm>
            <a:off x="1778724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6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2"/>
          <p:cNvGrpSpPr/>
          <p:nvPr/>
        </p:nvGrpSpPr>
        <p:grpSpPr>
          <a:xfrm>
            <a:off x="14245920" y="-276840"/>
            <a:ext cx="5653080" cy="10467360"/>
            <a:chOff x="14245920" y="-276840"/>
            <a:chExt cx="5653080" cy="10467360"/>
          </a:xfrm>
        </p:grpSpPr>
        <p:sp>
          <p:nvSpPr>
            <p:cNvPr id="147" name="Freeform 3"/>
            <p:cNvSpPr/>
            <p:nvPr/>
          </p:nvSpPr>
          <p:spPr>
            <a:xfrm>
              <a:off x="14245920" y="-96120"/>
              <a:ext cx="5653080" cy="10286640"/>
            </a:xfrm>
            <a:custGeom>
              <a:avLst/>
              <a:gdLst>
                <a:gd name="textAreaLeft" fmla="*/ 0 w 5653080"/>
                <a:gd name="textAreaRight" fmla="*/ 5653440 w 56530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488959" h="2709333">
                  <a:moveTo>
                    <a:pt x="0" y="0"/>
                  </a:moveTo>
                  <a:lnTo>
                    <a:pt x="1488959" y="0"/>
                  </a:lnTo>
                  <a:lnTo>
                    <a:pt x="148895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8" name="TextBox 4"/>
            <p:cNvSpPr/>
            <p:nvPr/>
          </p:nvSpPr>
          <p:spPr>
            <a:xfrm>
              <a:off x="14245920" y="-276840"/>
              <a:ext cx="56530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49" name="Group 5"/>
          <p:cNvGrpSpPr/>
          <p:nvPr/>
        </p:nvGrpSpPr>
        <p:grpSpPr>
          <a:xfrm>
            <a:off x="-2328840" y="7765920"/>
            <a:ext cx="4657320" cy="4657320"/>
            <a:chOff x="-2328840" y="7765920"/>
            <a:chExt cx="4657320" cy="4657320"/>
          </a:xfrm>
        </p:grpSpPr>
        <p:sp>
          <p:nvSpPr>
            <p:cNvPr id="150" name="Freeform 6"/>
            <p:cNvSpPr/>
            <p:nvPr/>
          </p:nvSpPr>
          <p:spPr>
            <a:xfrm>
              <a:off x="-2328840" y="7765920"/>
              <a:ext cx="4657320" cy="4657320"/>
            </a:xfrm>
            <a:custGeom>
              <a:avLst/>
              <a:gdLst>
                <a:gd name="textAreaLeft" fmla="*/ 0 w 4657320"/>
                <a:gd name="textAreaRight" fmla="*/ 4657680 w 4657320"/>
                <a:gd name="textAreaTop" fmla="*/ 0 h 4657320"/>
                <a:gd name="textAreaBottom" fmla="*/ 4657680 h 465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1" name="TextBox 7"/>
            <p:cNvSpPr/>
            <p:nvPr/>
          </p:nvSpPr>
          <p:spPr>
            <a:xfrm>
              <a:off x="-1892160" y="7929360"/>
              <a:ext cx="3784320" cy="4057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52" name="Freeform 8"/>
          <p:cNvSpPr/>
          <p:nvPr/>
        </p:nvSpPr>
        <p:spPr>
          <a:xfrm>
            <a:off x="210240" y="600480"/>
            <a:ext cx="3096720" cy="3567960"/>
          </a:xfrm>
          <a:custGeom>
            <a:avLst/>
            <a:gdLst>
              <a:gd name="textAreaLeft" fmla="*/ 0 w 3096720"/>
              <a:gd name="textAreaRight" fmla="*/ 3097080 w 3096720"/>
              <a:gd name="textAreaTop" fmla="*/ 0 h 3567960"/>
              <a:gd name="textAreaBottom" fmla="*/ 3568320 h 3567960"/>
            </a:gdLst>
            <a:ahLst/>
            <a:rect l="textAreaLeft" t="textAreaTop" r="textAreaRight" b="textAreaBottom"/>
            <a:pathLst>
              <a:path w="3097247" h="3568385">
                <a:moveTo>
                  <a:pt x="0" y="0"/>
                </a:moveTo>
                <a:lnTo>
                  <a:pt x="3097246" y="0"/>
                </a:lnTo>
                <a:lnTo>
                  <a:pt x="3097246" y="3568385"/>
                </a:lnTo>
                <a:lnTo>
                  <a:pt x="0" y="3568385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AutoShape 9"/>
          <p:cNvSpPr/>
          <p:nvPr/>
        </p:nvSpPr>
        <p:spPr>
          <a:xfrm>
            <a:off x="5396040" y="315540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AutoShape 10"/>
          <p:cNvSpPr/>
          <p:nvPr/>
        </p:nvSpPr>
        <p:spPr>
          <a:xfrm>
            <a:off x="5396040" y="3927240"/>
            <a:ext cx="7605360" cy="360"/>
          </a:xfrm>
          <a:prstGeom prst="line">
            <a:avLst/>
          </a:prstGeom>
          <a:ln w="76200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Freeform 11"/>
          <p:cNvSpPr/>
          <p:nvPr/>
        </p:nvSpPr>
        <p:spPr>
          <a:xfrm>
            <a:off x="14369040" y="600480"/>
            <a:ext cx="3918600" cy="8177040"/>
          </a:xfrm>
          <a:custGeom>
            <a:avLst/>
            <a:gdLst>
              <a:gd name="textAreaLeft" fmla="*/ 0 w 3918600"/>
              <a:gd name="textAreaRight" fmla="*/ 3918960 w 3918600"/>
              <a:gd name="textAreaTop" fmla="*/ 0 h 8177040"/>
              <a:gd name="textAreaBottom" fmla="*/ 8177400 h 8177040"/>
            </a:gdLst>
            <a:ahLst/>
            <a:rect l="textAreaLeft" t="textAreaTop" r="textAreaRight" b="textAreaBottom"/>
            <a:pathLst>
              <a:path w="3919061" h="8177314">
                <a:moveTo>
                  <a:pt x="0" y="0"/>
                </a:moveTo>
                <a:lnTo>
                  <a:pt x="3919061" y="0"/>
                </a:lnTo>
                <a:lnTo>
                  <a:pt x="3919061" y="8177314"/>
                </a:lnTo>
                <a:lnTo>
                  <a:pt x="0" y="8177314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TextBox 12"/>
          <p:cNvSpPr/>
          <p:nvPr/>
        </p:nvSpPr>
        <p:spPr>
          <a:xfrm>
            <a:off x="3217680" y="638280"/>
            <a:ext cx="11027880" cy="199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В ГОДЫ ВОЙНЫ АВИАКОНСТРУКТОРЫ СПРОЕКТИРОВАЛИ НОВЫЕ ТИПЫ САМОЛЕТОВ, ПРЕВОСХОДИВШИЕ НЕМЕЦКИЕ.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НАПРИМЕР, ЗА СОЗДАНИЕ ШТУРМОВИКА СУ-6 УРОЖЕНЕЦ БЕЛАРУСИ ВЫДАЮЩИЙСЯ АВИАКОНСТРУКТОР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П.О.СУХОЙ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БЫЛ УДОСТОЕН СТАЛИНСКОЙ ПРЕМИИ 1 СТЕПЕНИ, КОТОРУЮ ОН ПЕРЕДАЛ В ФОНД ОБОРОНЫ.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Box 13"/>
          <p:cNvSpPr/>
          <p:nvPr/>
        </p:nvSpPr>
        <p:spPr>
          <a:xfrm>
            <a:off x="3217680" y="3232080"/>
            <a:ext cx="11028240" cy="66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ДОЛГОЖДАННЫЙ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ДЕНЬ ОСВОБОЖДЕНИЯ СТОИЛ НАШЕМУ НАРОДУ НЕИМОВЕРНЫХ УСИЛИЙ И КОЛОССАЛЬНЫХ ЖЕРТВ.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TextBox 14"/>
          <p:cNvSpPr/>
          <p:nvPr/>
        </p:nvSpPr>
        <p:spPr>
          <a:xfrm>
            <a:off x="210240" y="4557960"/>
            <a:ext cx="14035320" cy="200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В ГОДЫ ВОЙНЫ ПОГИБ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НЕ МЕНЕЕ ЧЕМ КАЖДЫЙ 3-Й ЖИТЕЛЬ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БЕЛАРУСИ.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Уничтожено полностью или частично, в том числе вместе с жителями, не менее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209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из 270-ти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городов и райцентров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(на 80–90% – города Минск, Гомель, Витебск), более 1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2 348 сельских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населенных пунктов.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Беларусь лишилась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более половины национальных богатств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. 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Общий ущерб народному хозяйству БССР составил свыше </a:t>
            </a:r>
            <a:r>
              <a:rPr b="0" lang="en-US" sz="2500" spc="-1" strike="noStrike">
                <a:solidFill>
                  <a:srgbClr val="17726d"/>
                </a:solidFill>
                <a:latin typeface="Lora Bold Italics"/>
              </a:rPr>
              <a:t>2,3 трлн долларов США.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TextBox 15"/>
          <p:cNvSpPr/>
          <p:nvPr/>
        </p:nvSpPr>
        <p:spPr>
          <a:xfrm>
            <a:off x="210240" y="7472520"/>
            <a:ext cx="14035320" cy="133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625"/>
              </a:lnSpc>
            </a:pP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 </a:t>
            </a:r>
            <a:r>
              <a:rPr b="0" lang="en-US" sz="2500" spc="-1" strike="noStrike">
                <a:solidFill>
                  <a:srgbClr val="17726d"/>
                </a:solidFill>
                <a:latin typeface="Lora Italics"/>
              </a:rPr>
              <a:t>ВО МНОГОМ БЛАГОДАРЯ ВКЛАДУ БЕЛОРУССКОГО НАРОДА, КОТОРЫЙ ПЛЕЧОМ К ПЛЕЧУ С ДРУГИМИ НАРОДАМИ СОВЕТСКОГО СОЮЗА ОТСТАИВАЛ НЕЗАВИСИМОСТЬ СВОЕГО ГОСУДАРСТВА, ОТДАВАЛ СВОЮ ЖИЗНЬ В БОРЬБЕ С ФАШИЗМОМ, СТАЛА ВОЗМОЖНОЙ НАША МИРНАЯ И БЛАГОПОЛУЧНАЯ ЖИЗНЬ.</a:t>
            </a:r>
            <a:endParaRPr b="0" lang="en-US" sz="2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TextBox 16"/>
          <p:cNvSpPr/>
          <p:nvPr/>
        </p:nvSpPr>
        <p:spPr>
          <a:xfrm>
            <a:off x="17642880" y="930384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7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p="http://schemas.openxmlformats.org/presentationml/2006/main" xmlns:a="http://schemas.openxmlformats.org/drawing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2"/>
          <p:cNvGrpSpPr/>
          <p:nvPr/>
        </p:nvGrpSpPr>
        <p:grpSpPr>
          <a:xfrm>
            <a:off x="886320" y="5022720"/>
            <a:ext cx="6027840" cy="2314440"/>
            <a:chOff x="886320" y="5022720"/>
            <a:chExt cx="6027840" cy="2314440"/>
          </a:xfrm>
        </p:grpSpPr>
        <p:pic>
          <p:nvPicPr>
            <p:cNvPr descr="" id="162" name="Picture 3"/>
            <p:cNvPicPr/>
            <p:nvPr/>
          </p:nvPicPr>
          <p:blipFill>
            <a:blip r:embed="rId1"/>
            <a:srcRect b="293" t="293"/>
            <a:stretch/>
          </p:blipFill>
          <p:spPr>
            <a:xfrm>
              <a:off x="886320" y="502272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163" name="Group 4"/>
          <p:cNvGrpSpPr/>
          <p:nvPr/>
        </p:nvGrpSpPr>
        <p:grpSpPr>
          <a:xfrm>
            <a:off x="886320" y="2660040"/>
            <a:ext cx="6027840" cy="2314440"/>
            <a:chOff x="886320" y="2660040"/>
            <a:chExt cx="6027840" cy="2314440"/>
          </a:xfrm>
        </p:grpSpPr>
        <p:pic>
          <p:nvPicPr>
            <p:cNvPr descr="" id="164" name="Picture 5"/>
            <p:cNvPicPr/>
            <p:nvPr/>
          </p:nvPicPr>
          <p:blipFill>
            <a:blip r:embed="rId2"/>
            <a:srcRect b="20877" l="0" r="0" t="20877"/>
            <a:stretch/>
          </p:blipFill>
          <p:spPr>
            <a:xfrm>
              <a:off x="886320" y="266004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165" name="Group 6"/>
          <p:cNvGrpSpPr/>
          <p:nvPr/>
        </p:nvGrpSpPr>
        <p:grpSpPr>
          <a:xfrm>
            <a:off x="7718400" y="-180720"/>
            <a:ext cx="10569240" cy="10467360"/>
            <a:chOff x="7718400" y="-180720"/>
            <a:chExt cx="10569240" cy="10467360"/>
          </a:xfrm>
        </p:grpSpPr>
        <p:sp>
          <p:nvSpPr>
            <p:cNvPr id="166" name="Freeform 7"/>
            <p:cNvSpPr/>
            <p:nvPr/>
          </p:nvSpPr>
          <p:spPr>
            <a:xfrm>
              <a:off x="7718400" y="0"/>
              <a:ext cx="10569240" cy="10286640"/>
            </a:xfrm>
            <a:custGeom>
              <a:avLst/>
              <a:gdLst>
                <a:gd fmla="*/ 0 w 10569240" name="textAreaLeft"/>
                <a:gd fmla="*/ 10569600 w 10569240" name="textAreaRight"/>
                <a:gd fmla="*/ 0 h 10286640" name="textAreaTop"/>
                <a:gd fmla="*/ 10287000 h 10286640" name="textAreaBottom"/>
              </a:gdLst>
              <a:ahLst/>
              <a:rect b="textAreaBottom" l="textAreaLeft" r="textAreaRight" t="textAreaTop"/>
              <a:pathLst>
                <a:path h="2709333" w="2783788">
                  <a:moveTo>
                    <a:pt x="0" y="0"/>
                  </a:moveTo>
                  <a:lnTo>
                    <a:pt x="2783788" y="0"/>
                  </a:lnTo>
                  <a:lnTo>
                    <a:pt x="278378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 bIns="45000" lIns="90000" rIns="90000" tIns="45000">
              <a:noAutofit/>
            </a:bodyPr>
            <a:p>
              <a:endParaRPr b="0" lang="en-US" spc="-1" strike="noStrike" sz="18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7" name="TextBox 8"/>
            <p:cNvSpPr/>
            <p:nvPr/>
          </p:nvSpPr>
          <p:spPr>
            <a:xfrm>
              <a:off x="7718400" y="-180720"/>
              <a:ext cx="1056924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ctr" bIns="50760" lIns="50760" rIns="50760" tIns="50760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pc="-1" strike="noStrike" sz="1800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68" name="TextBox 9"/>
          <p:cNvSpPr/>
          <p:nvPr/>
        </p:nvSpPr>
        <p:spPr>
          <a:xfrm>
            <a:off x="8075520" y="396000"/>
            <a:ext cx="9854640" cy="1039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3719"/>
              </a:lnSpc>
            </a:pP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Ключевую роль в приближении Великой Победы сыграла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Белорусская стратегическая наступательная операция «Багратион»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–(23 июня – 29 августа 1944 г.), ставшая образцом полководческого искусства. «Багратион» была одной из крупнейших военных операций за всю историю войн и закончилась победой Советского Союза. </a:t>
            </a:r>
            <a:endParaRPr b="0" lang="en-US" spc="-1" strike="noStrike" sz="24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719"/>
              </a:lnSpc>
            </a:pP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К 23 июня 1944 г. фронт протяженностью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1 100 км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в Беларуси проходил по линии оз.Нещедро, восточнее городов Витебска, Орши, Могилева и Жлобина, по р.Припять, образуя огромный выступ, обращенный своей вершиной на восток. Здесь оборонялись войска группы армий «Центр», на севере к ней примыкали войска 16-й армии группы армий «Север», на юге – 4-й танковой армии группы армий «Северная Украина».</a:t>
            </a:r>
            <a:endParaRPr b="0" lang="en-US" spc="-1" strike="noStrike" sz="240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3719"/>
              </a:lnSpc>
              <a:tabLst>
                <a:tab algn="l" pos="0"/>
              </a:tabLst>
            </a:pP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Общая численность обороняющихся немецких войск составляла 1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,2 млн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человек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, было задействовано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9,5 тыс. орудий и минометов, 900 танков и штурмовых орудий, 1350 самолетов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. За время Белоруской операции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17 дивизий и 3 бригады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противника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были полностью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уничтожены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,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50 дивизий</a:t>
            </a:r>
            <a:r>
              <a:rPr b="0" lang="en-US" spc="-1" strike="noStrike" sz="2400">
                <a:solidFill>
                  <a:srgbClr val="ffffff"/>
                </a:solidFill>
                <a:latin typeface="Lora"/>
              </a:rPr>
              <a:t> лишились более половины своего состава. Потери убитыми, ранеными и пленными составили </a:t>
            </a:r>
            <a:r>
              <a:rPr b="0" lang="en-US" spc="-1" strike="noStrike" sz="2400">
                <a:solidFill>
                  <a:srgbClr val="ffffff"/>
                </a:solidFill>
                <a:latin typeface="Lora Bold"/>
              </a:rPr>
              <a:t>около 0,5 млн человек. </a:t>
            </a:r>
            <a:endParaRPr b="0" lang="en-US" spc="-1" strike="noStrike" sz="24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TextBox 10"/>
          <p:cNvSpPr/>
          <p:nvPr/>
        </p:nvSpPr>
        <p:spPr>
          <a:xfrm>
            <a:off x="291960" y="201960"/>
            <a:ext cx="7216560" cy="213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3359"/>
              </a:lnSpc>
            </a:pPr>
            <a:r>
              <a:rPr b="0" lang="en-US" spc="-1" strike="noStrike" sz="3200">
                <a:solidFill>
                  <a:srgbClr val="17726d"/>
                </a:solidFill>
                <a:latin typeface="Lora Bold"/>
              </a:rPr>
              <a:t>РОЛЬ БЕЛОРУССКОЙ СТРАТЕГИЧЕСКОЙ НАСТУПАТЕЛЬНОЙ ОПЕРАЦИИ «БАГРАТИОН» В ВЕЛИКОЙ ОТЕЧЕСТВЕННОЙ ВОЙНЕ</a:t>
            </a:r>
            <a:endParaRPr b="0" lang="en-US" spc="-1" strike="noStrike" sz="32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AutoShape 11"/>
          <p:cNvSpPr/>
          <p:nvPr/>
        </p:nvSpPr>
        <p:spPr>
          <a:xfrm>
            <a:off x="654120" y="2396160"/>
            <a:ext cx="6492240" cy="360"/>
          </a:xfrm>
          <a:prstGeom prst="line">
            <a:avLst/>
          </a:prstGeom>
          <a:ln w="85725">
            <a:solidFill>
              <a:srgbClr val="eae4d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t" anchorCtr="1" bIns="-44640" lIns="90000" rIns="90000" tIns="-44640">
            <a:noAutofit/>
          </a:bodyPr>
          <a:p>
            <a:endParaRPr b="0" lang="en-US" spc="-1" strike="noStrike" sz="18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1" name="Group 12"/>
          <p:cNvGrpSpPr/>
          <p:nvPr/>
        </p:nvGrpSpPr>
        <p:grpSpPr>
          <a:xfrm>
            <a:off x="886320" y="7385040"/>
            <a:ext cx="6027840" cy="2314440"/>
            <a:chOff x="886320" y="7385040"/>
            <a:chExt cx="6027840" cy="2314440"/>
          </a:xfrm>
        </p:grpSpPr>
        <p:pic>
          <p:nvPicPr>
            <p:cNvPr descr="" id="172" name="Picture 13"/>
            <p:cNvPicPr/>
            <p:nvPr/>
          </p:nvPicPr>
          <p:blipFill>
            <a:blip r:embed="rId3"/>
            <a:srcRect b="166" t="170"/>
            <a:stretch/>
          </p:blipFill>
          <p:spPr>
            <a:xfrm>
              <a:off x="886320" y="7385040"/>
              <a:ext cx="6027840" cy="23144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73" name="TextBox 14"/>
          <p:cNvSpPr/>
          <p:nvPr/>
        </p:nvSpPr>
        <p:spPr>
          <a:xfrm>
            <a:off x="1774224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 bIns="0" lIns="0" rIns="0" tIns="0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pc="-1" strike="noStrike" sz="5200">
                <a:solidFill>
                  <a:srgbClr val="000000"/>
                </a:solidFill>
                <a:latin typeface="Open Sans 2 Bold"/>
              </a:rPr>
              <a:t>8</a:t>
            </a:r>
            <a:endParaRPr b="0" lang="en-US" spc="-1" strike="noStrike" sz="5200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p14:dur="2000" spd="slow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oup 2"/>
          <p:cNvGrpSpPr/>
          <p:nvPr/>
        </p:nvGrpSpPr>
        <p:grpSpPr>
          <a:xfrm>
            <a:off x="14581800" y="-180720"/>
            <a:ext cx="5653080" cy="10467360"/>
            <a:chOff x="14581800" y="-180720"/>
            <a:chExt cx="5653080" cy="10467360"/>
          </a:xfrm>
        </p:grpSpPr>
        <p:sp>
          <p:nvSpPr>
            <p:cNvPr id="175" name="Freeform 3"/>
            <p:cNvSpPr/>
            <p:nvPr/>
          </p:nvSpPr>
          <p:spPr>
            <a:xfrm>
              <a:off x="14581800" y="0"/>
              <a:ext cx="5653080" cy="10286640"/>
            </a:xfrm>
            <a:custGeom>
              <a:avLst/>
              <a:gdLst>
                <a:gd name="textAreaLeft" fmla="*/ 0 w 5653080"/>
                <a:gd name="textAreaRight" fmla="*/ 5653440 w 56530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488959" h="2709333">
                  <a:moveTo>
                    <a:pt x="0" y="0"/>
                  </a:moveTo>
                  <a:lnTo>
                    <a:pt x="1488959" y="0"/>
                  </a:lnTo>
                  <a:lnTo>
                    <a:pt x="148895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6" name="TextBox 4"/>
            <p:cNvSpPr/>
            <p:nvPr/>
          </p:nvSpPr>
          <p:spPr>
            <a:xfrm>
              <a:off x="14581800" y="-180720"/>
              <a:ext cx="56530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77" name="Group 5"/>
          <p:cNvGrpSpPr/>
          <p:nvPr/>
        </p:nvGrpSpPr>
        <p:grpSpPr>
          <a:xfrm>
            <a:off x="3683880" y="1262880"/>
            <a:ext cx="877320" cy="877320"/>
            <a:chOff x="3683880" y="1262880"/>
            <a:chExt cx="877320" cy="877320"/>
          </a:xfrm>
        </p:grpSpPr>
        <p:sp>
          <p:nvSpPr>
            <p:cNvPr id="178" name="Freeform 6"/>
            <p:cNvSpPr/>
            <p:nvPr/>
          </p:nvSpPr>
          <p:spPr>
            <a:xfrm>
              <a:off x="3683880" y="126288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9" name="TextBox 7"/>
            <p:cNvSpPr/>
            <p:nvPr/>
          </p:nvSpPr>
          <p:spPr>
            <a:xfrm>
              <a:off x="3765960" y="129384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80" name="Group 8"/>
          <p:cNvGrpSpPr/>
          <p:nvPr/>
        </p:nvGrpSpPr>
        <p:grpSpPr>
          <a:xfrm>
            <a:off x="3683880" y="4522320"/>
            <a:ext cx="877320" cy="877320"/>
            <a:chOff x="3683880" y="4522320"/>
            <a:chExt cx="877320" cy="877320"/>
          </a:xfrm>
        </p:grpSpPr>
        <p:sp>
          <p:nvSpPr>
            <p:cNvPr id="181" name="Freeform 9"/>
            <p:cNvSpPr/>
            <p:nvPr/>
          </p:nvSpPr>
          <p:spPr>
            <a:xfrm>
              <a:off x="3683880" y="4522320"/>
              <a:ext cx="877320" cy="877320"/>
            </a:xfrm>
            <a:custGeom>
              <a:avLst/>
              <a:gdLst>
                <a:gd name="textAreaLeft" fmla="*/ 0 w 877320"/>
                <a:gd name="textAreaRight" fmla="*/ 877680 w 877320"/>
                <a:gd name="textAreaTop" fmla="*/ 0 h 877320"/>
                <a:gd name="textAreaBottom" fmla="*/ 877680 h 87732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eae4d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2" name="TextBox 10"/>
            <p:cNvSpPr/>
            <p:nvPr/>
          </p:nvSpPr>
          <p:spPr>
            <a:xfrm>
              <a:off x="3765960" y="4553280"/>
              <a:ext cx="712800" cy="764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4640" rIns="44640" tIns="44640" bIns="44640" anchor="ctr">
              <a:noAutofit/>
            </a:bodyPr>
            <a:p>
              <a:pPr algn="ctr" defTabSz="914400">
                <a:lnSpc>
                  <a:spcPts val="4198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83" name="Group 11"/>
          <p:cNvGrpSpPr/>
          <p:nvPr/>
        </p:nvGrpSpPr>
        <p:grpSpPr>
          <a:xfrm>
            <a:off x="-1634760" y="8289360"/>
            <a:ext cx="3802680" cy="3802680"/>
            <a:chOff x="-1634760" y="8289360"/>
            <a:chExt cx="3802680" cy="3802680"/>
          </a:xfrm>
        </p:grpSpPr>
        <p:sp>
          <p:nvSpPr>
            <p:cNvPr id="184" name="Freeform 12"/>
            <p:cNvSpPr/>
            <p:nvPr/>
          </p:nvSpPr>
          <p:spPr>
            <a:xfrm>
              <a:off x="-1634760" y="8289360"/>
              <a:ext cx="3802680" cy="3802680"/>
            </a:xfrm>
            <a:custGeom>
              <a:avLst/>
              <a:gdLst>
                <a:gd name="textAreaLeft" fmla="*/ 0 w 3802680"/>
                <a:gd name="textAreaRight" fmla="*/ 3803040 w 3802680"/>
                <a:gd name="textAreaTop" fmla="*/ 0 h 3802680"/>
                <a:gd name="textAreaBottom" fmla="*/ 3803040 h 3802680"/>
              </a:gdLst>
              <a:ahLst/>
              <a:rect l="textAreaLeft" t="textAreaTop" r="textAreaRight" b="textAreaBottom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noFill/>
            <a:ln cap="sq" w="952500">
              <a:solidFill>
                <a:srgbClr val="f6f6f6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5" name="TextBox 13"/>
            <p:cNvSpPr/>
            <p:nvPr/>
          </p:nvSpPr>
          <p:spPr>
            <a:xfrm>
              <a:off x="-1278360" y="8422920"/>
              <a:ext cx="3089880" cy="331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86" name="Group 14"/>
          <p:cNvGrpSpPr/>
          <p:nvPr/>
        </p:nvGrpSpPr>
        <p:grpSpPr>
          <a:xfrm>
            <a:off x="0" y="9914040"/>
            <a:ext cx="18263880" cy="372600"/>
            <a:chOff x="0" y="9914040"/>
            <a:chExt cx="18263880" cy="372600"/>
          </a:xfrm>
        </p:grpSpPr>
        <p:sp>
          <p:nvSpPr>
            <p:cNvPr id="187" name="Freeform 15"/>
            <p:cNvSpPr/>
            <p:nvPr/>
          </p:nvSpPr>
          <p:spPr>
            <a:xfrm>
              <a:off x="0" y="10094760"/>
              <a:ext cx="18263880" cy="191880"/>
            </a:xfrm>
            <a:custGeom>
              <a:avLst/>
              <a:gdLst>
                <a:gd name="textAreaLeft" fmla="*/ 0 w 18263880"/>
                <a:gd name="textAreaRight" fmla="*/ 18264240 w 18263880"/>
                <a:gd name="textAreaTop" fmla="*/ 0 h 191880"/>
                <a:gd name="textAreaBottom" fmla="*/ 192240 h 191880"/>
              </a:gdLst>
              <a:ahLst/>
              <a:rect l="textAreaLeft" t="textAreaTop" r="textAreaRight" b="textAreaBottom"/>
              <a:pathLst>
                <a:path w="4810343" h="50648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17726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88" name="TextBox 16"/>
            <p:cNvSpPr/>
            <p:nvPr/>
          </p:nvSpPr>
          <p:spPr>
            <a:xfrm>
              <a:off x="0" y="9914040"/>
              <a:ext cx="18263880" cy="37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grpSp>
        <p:nvGrpSpPr>
          <p:cNvPr id="189" name="Group 17"/>
          <p:cNvGrpSpPr/>
          <p:nvPr/>
        </p:nvGrpSpPr>
        <p:grpSpPr>
          <a:xfrm>
            <a:off x="-2138040" y="-372960"/>
            <a:ext cx="5653080" cy="10467360"/>
            <a:chOff x="-2138040" y="-372960"/>
            <a:chExt cx="5653080" cy="10467360"/>
          </a:xfrm>
        </p:grpSpPr>
        <p:sp>
          <p:nvSpPr>
            <p:cNvPr id="190" name="Freeform 18"/>
            <p:cNvSpPr/>
            <p:nvPr/>
          </p:nvSpPr>
          <p:spPr>
            <a:xfrm>
              <a:off x="-2138040" y="-192240"/>
              <a:ext cx="5653080" cy="10286640"/>
            </a:xfrm>
            <a:custGeom>
              <a:avLst/>
              <a:gdLst>
                <a:gd name="textAreaLeft" fmla="*/ 0 w 5653080"/>
                <a:gd name="textAreaRight" fmla="*/ 5653440 w 5653080"/>
                <a:gd name="textAreaTop" fmla="*/ 0 h 10286640"/>
                <a:gd name="textAreaBottom" fmla="*/ 10287000 h 10286640"/>
              </a:gdLst>
              <a:ahLst/>
              <a:rect l="textAreaLeft" t="textAreaTop" r="textAreaRight" b="textAreaBottom"/>
              <a:pathLst>
                <a:path w="1488959" h="2709333">
                  <a:moveTo>
                    <a:pt x="0" y="0"/>
                  </a:moveTo>
                  <a:lnTo>
                    <a:pt x="1488959" y="0"/>
                  </a:lnTo>
                  <a:lnTo>
                    <a:pt x="148895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6f6f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1" name="TextBox 19"/>
            <p:cNvSpPr/>
            <p:nvPr/>
          </p:nvSpPr>
          <p:spPr>
            <a:xfrm>
              <a:off x="-2138040" y="-372960"/>
              <a:ext cx="5653080" cy="10467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 defTabSz="914400">
                <a:lnSpc>
                  <a:spcPts val="2480"/>
                </a:lnSpc>
              </a:pPr>
              <a:endParaRPr b="0" lang="en-US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92" name="Freeform 20"/>
          <p:cNvSpPr/>
          <p:nvPr/>
        </p:nvSpPr>
        <p:spPr>
          <a:xfrm>
            <a:off x="149040" y="284400"/>
            <a:ext cx="3267360" cy="3267360"/>
          </a:xfrm>
          <a:custGeom>
            <a:avLst/>
            <a:gdLst>
              <a:gd name="textAreaLeft" fmla="*/ 0 w 3267360"/>
              <a:gd name="textAreaRight" fmla="*/ 3267720 w 3267360"/>
              <a:gd name="textAreaTop" fmla="*/ 0 h 3267360"/>
              <a:gd name="textAreaBottom" fmla="*/ 3267720 h 3267360"/>
            </a:gdLst>
            <a:ahLst/>
            <a:rect l="textAreaLeft" t="textAreaTop" r="textAreaRight" b="textAreaBottom"/>
            <a:pathLst>
              <a:path w="3267850" h="3267850">
                <a:moveTo>
                  <a:pt x="0" y="0"/>
                </a:moveTo>
                <a:lnTo>
                  <a:pt x="3267851" y="0"/>
                </a:lnTo>
                <a:lnTo>
                  <a:pt x="3267851" y="3267851"/>
                </a:lnTo>
                <a:lnTo>
                  <a:pt x="0" y="3267851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Freeform 21"/>
          <p:cNvSpPr/>
          <p:nvPr/>
        </p:nvSpPr>
        <p:spPr>
          <a:xfrm>
            <a:off x="14909400" y="284400"/>
            <a:ext cx="2963880" cy="4136040"/>
          </a:xfrm>
          <a:custGeom>
            <a:avLst/>
            <a:gdLst>
              <a:gd name="textAreaLeft" fmla="*/ 0 w 2963880"/>
              <a:gd name="textAreaRight" fmla="*/ 2964240 w 2963880"/>
              <a:gd name="textAreaTop" fmla="*/ 0 h 4136040"/>
              <a:gd name="textAreaBottom" fmla="*/ 4136400 h 4136040"/>
            </a:gdLst>
            <a:ahLst/>
            <a:rect l="textAreaLeft" t="textAreaTop" r="textAreaRight" b="textAreaBottom"/>
            <a:pathLst>
              <a:path w="2964400" h="4136257">
                <a:moveTo>
                  <a:pt x="0" y="0"/>
                </a:moveTo>
                <a:lnTo>
                  <a:pt x="2964400" y="0"/>
                </a:lnTo>
                <a:lnTo>
                  <a:pt x="2964400" y="4136257"/>
                </a:lnTo>
                <a:lnTo>
                  <a:pt x="0" y="4136257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Freeform 22"/>
          <p:cNvSpPr/>
          <p:nvPr/>
        </p:nvSpPr>
        <p:spPr>
          <a:xfrm>
            <a:off x="14909400" y="5045400"/>
            <a:ext cx="2963880" cy="3876480"/>
          </a:xfrm>
          <a:custGeom>
            <a:avLst/>
            <a:gdLst>
              <a:gd name="textAreaLeft" fmla="*/ 0 w 2963880"/>
              <a:gd name="textAreaRight" fmla="*/ 2964240 w 2963880"/>
              <a:gd name="textAreaTop" fmla="*/ 0 h 3876480"/>
              <a:gd name="textAreaBottom" fmla="*/ 3876840 h 3876480"/>
            </a:gdLst>
            <a:ahLst/>
            <a:rect l="textAreaLeft" t="textAreaTop" r="textAreaRight" b="textAreaBottom"/>
            <a:pathLst>
              <a:path w="2964400" h="3876866">
                <a:moveTo>
                  <a:pt x="0" y="0"/>
                </a:moveTo>
                <a:lnTo>
                  <a:pt x="2964400" y="0"/>
                </a:lnTo>
                <a:lnTo>
                  <a:pt x="2964400" y="3876866"/>
                </a:lnTo>
                <a:lnTo>
                  <a:pt x="0" y="387686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Freeform 23"/>
          <p:cNvSpPr/>
          <p:nvPr/>
        </p:nvSpPr>
        <p:spPr>
          <a:xfrm>
            <a:off x="149040" y="4216320"/>
            <a:ext cx="3267360" cy="4373640"/>
          </a:xfrm>
          <a:custGeom>
            <a:avLst/>
            <a:gdLst>
              <a:gd name="textAreaLeft" fmla="*/ 0 w 3267360"/>
              <a:gd name="textAreaRight" fmla="*/ 3267720 w 3267360"/>
              <a:gd name="textAreaTop" fmla="*/ 0 h 4373640"/>
              <a:gd name="textAreaBottom" fmla="*/ 4374000 h 4373640"/>
            </a:gdLst>
            <a:ahLst/>
            <a:rect l="textAreaLeft" t="textAreaTop" r="textAreaRight" b="textAreaBottom"/>
            <a:pathLst>
              <a:path w="3267850" h="4373892">
                <a:moveTo>
                  <a:pt x="0" y="0"/>
                </a:moveTo>
                <a:lnTo>
                  <a:pt x="3267851" y="0"/>
                </a:lnTo>
                <a:lnTo>
                  <a:pt x="3267851" y="4373892"/>
                </a:lnTo>
                <a:lnTo>
                  <a:pt x="0" y="4373892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4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TextBox 24"/>
          <p:cNvSpPr/>
          <p:nvPr/>
        </p:nvSpPr>
        <p:spPr>
          <a:xfrm>
            <a:off x="4337280" y="322560"/>
            <a:ext cx="98672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835"/>
              </a:lnSpc>
            </a:pPr>
            <a:r>
              <a:rPr b="0" lang="en-US" sz="2700" spc="-1" strike="noStrike">
                <a:solidFill>
                  <a:srgbClr val="17726d"/>
                </a:solidFill>
                <a:latin typeface="Lora Bold"/>
              </a:rPr>
              <a:t> </a:t>
            </a:r>
            <a:r>
              <a:rPr b="0" lang="en-US" sz="2700" spc="-1" strike="noStrike">
                <a:solidFill>
                  <a:srgbClr val="17726d"/>
                </a:solidFill>
                <a:latin typeface="Lora Bold"/>
              </a:rPr>
              <a:t>НАИБОЛЕЕ ЯРКИЕ ФАКТЫ ОПЕРАЦИИ «БАГРАТИОН», </a:t>
            </a:r>
            <a:endParaRPr b="0" lang="en-US" sz="27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835"/>
              </a:lnSpc>
            </a:pPr>
            <a:r>
              <a:rPr b="0" lang="en-US" sz="2700" spc="-1" strike="noStrike">
                <a:solidFill>
                  <a:srgbClr val="17726d"/>
                </a:solidFill>
                <a:latin typeface="Lora Bold"/>
              </a:rPr>
              <a:t>ПРИБЛИЗИВШИЕ ВЕЛИКУЮ ПОБЕДУ:</a:t>
            </a:r>
            <a:endParaRPr b="0" lang="en-US" sz="2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TextBox 25"/>
          <p:cNvSpPr/>
          <p:nvPr/>
        </p:nvSpPr>
        <p:spPr>
          <a:xfrm>
            <a:off x="4561560" y="1310400"/>
            <a:ext cx="9749880" cy="307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план операции являлся смелым по замыслу и оригинальным по форме.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Благодаря целому комплексу мер удалось добиться того, ч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то подготовка крупнейшего по масштабам за всю историю войн наступления осталась практически незамеченной.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Замысел операции «Багратион» характеризовался множеством нестандартных, принципиально новых элементов стратегического характера.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В разработке плана операции, как и всего летне-осеннего наступления, принимал первый заместитель начальника Генерального штаба Красной Армии уроженец г.Гродно генерал армии А.И. Антонов;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TextBox 26"/>
          <p:cNvSpPr/>
          <p:nvPr/>
        </p:nvSpPr>
        <p:spPr>
          <a:xfrm>
            <a:off x="4561560" y="4569840"/>
            <a:ext cx="9749880" cy="614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проводилась войсками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 сразу 4-х фронтов – 1-го Прибалтийского, 3, 2, 1-го Белорусского фронтов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(командующие И.Х.Баграмян, И.Д.Черняховский, Г.Ф.Захаров, К.К.Рокоссовский).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Четыре фронта объединяли 20 общевойсковых и 2 танковые армии (всего 166 дивизий, 12 танковых и механизированных корпусов,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7 укрепленных районов и 21 бригаду).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Координацию действий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фронтов осуществляли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 маршалы Советского Союза Г.К.Жуков и А.М.Василевский.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Впервые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за годы войны большая часть подвижных групп армий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и фронтов была введена в сражение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после прорыва тактической зоны обороны противника.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Осуществлен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новый метод артиллерийской поддержки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пехоты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и танков –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двойной огневой вал.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Было продемонстрировано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стремительное фронтальное 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</a:pP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и параллельное преследование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противника на большую глубину, командующие фронтов </a:t>
            </a:r>
            <a:r>
              <a:rPr b="0" lang="en-US" sz="2200" spc="-1" strike="noStrike">
                <a:solidFill>
                  <a:srgbClr val="000000"/>
                </a:solidFill>
                <a:latin typeface="Lora Bold"/>
              </a:rPr>
              <a:t>широко использовали подвижные соединения и части для выхода на тылы</a:t>
            </a:r>
            <a:r>
              <a:rPr b="0" lang="en-US" sz="2200" spc="-1" strike="noStrike">
                <a:solidFill>
                  <a:srgbClr val="000000"/>
                </a:solidFill>
                <a:latin typeface="Lora"/>
              </a:rPr>
              <a:t> отходившего противника;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TextBox 27"/>
          <p:cNvSpPr/>
          <p:nvPr/>
        </p:nvSpPr>
        <p:spPr>
          <a:xfrm>
            <a:off x="15359400" y="4468320"/>
            <a:ext cx="2033640" cy="27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Lora Italics"/>
              </a:rPr>
              <a:t>Г.Ф. Захаров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TextBox 28"/>
          <p:cNvSpPr/>
          <p:nvPr/>
        </p:nvSpPr>
        <p:spPr>
          <a:xfrm>
            <a:off x="14984280" y="8970120"/>
            <a:ext cx="2814120" cy="27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Lora Italics"/>
              </a:rPr>
              <a:t>К.К. Рокоссовский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TextBox 29"/>
          <p:cNvSpPr/>
          <p:nvPr/>
        </p:nvSpPr>
        <p:spPr>
          <a:xfrm>
            <a:off x="906840" y="3686400"/>
            <a:ext cx="2033640" cy="27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Lora Italics"/>
              </a:rPr>
              <a:t>И.Х. Баграмян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TextBox 30"/>
          <p:cNvSpPr/>
          <p:nvPr/>
        </p:nvSpPr>
        <p:spPr>
          <a:xfrm>
            <a:off x="516600" y="8637840"/>
            <a:ext cx="2814120" cy="27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2200"/>
              </a:lnSpc>
              <a:tabLst>
                <a:tab algn="l" pos="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Lora Italics"/>
              </a:rPr>
              <a:t>И.Д. Черняховский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TextBox 31"/>
          <p:cNvSpPr/>
          <p:nvPr/>
        </p:nvSpPr>
        <p:spPr>
          <a:xfrm>
            <a:off x="17742240" y="9399960"/>
            <a:ext cx="3765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279"/>
              </a:lnSpc>
            </a:pPr>
            <a:r>
              <a:rPr b="0" lang="en-US" sz="5200" spc="-1" strike="noStrike">
                <a:solidFill>
                  <a:srgbClr val="000000"/>
                </a:solidFill>
                <a:latin typeface="Open Sans 2 Bold"/>
              </a:rPr>
              <a:t>9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LibreOffice/24.2.3.2$Windows_X86_64 LibreOffice_project/433d9c2ded56988e8a90e6b2e771ee4e6a5ab2ba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identifier>DAGHKFqQkHY</dc:identifier>
  <dc:language>en-US</dc:language>
  <cp:lastModifiedBy/>
  <dcterms:modified xsi:type="dcterms:W3CDTF">2011-08-01T06:04:30Z</dcterms:modified>
  <cp:revision>1</cp:revision>
  <dc:subject/>
  <dc:title>pitch deck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992805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  <property fmtid="{D5CDD505-2E9C-101B-9397-08002B2CF9AE}" name="PresentationFormat" pid="5">
    <vt:lpwstr>On-screen Show (4:3)</vt:lpwstr>
  </property>
</Properties>
</file>