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выбросов в окружающую среду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B-4508-A275-BA9652A1BFA5}"/>
              </c:ext>
            </c:extLst>
          </c:dPt>
          <c:dPt>
            <c:idx val="1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C4B-4508-A275-BA9652A1BFA5}"/>
              </c:ext>
            </c:extLst>
          </c:dPt>
          <c:dPt>
            <c:idx val="2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B-4508-A275-BA9652A1BFA5}"/>
              </c:ext>
            </c:extLst>
          </c:dPt>
          <c:dPt>
            <c:idx val="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C4B-4508-A275-BA9652A1BFA5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A1-4A5F-BDB3-8BC784C840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обрабатывающая промышленность</c:v>
                </c:pt>
                <c:pt idx="1">
                  <c:v>сельское хозяйство</c:v>
                </c:pt>
                <c:pt idx="2">
                  <c:v>снабжение электроэнергией, газом, водой</c:v>
                </c:pt>
                <c:pt idx="3">
                  <c:v>транспорт</c:v>
                </c:pt>
                <c:pt idx="4">
                  <c:v>остальные виды деятельности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0.33500000000000008</c:v>
                </c:pt>
                <c:pt idx="1">
                  <c:v>0.38000000000000006</c:v>
                </c:pt>
                <c:pt idx="2">
                  <c:v>0.18900000000000003</c:v>
                </c:pt>
                <c:pt idx="3">
                  <c:v>4.8000000000000008E-2</c:v>
                </c:pt>
                <c:pt idx="4">
                  <c:v>4.8000000000000008E-2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4B-4508-A275-BA9652A1BFA5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фонд Беларуси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11-431F-9771-32488C43711B}"/>
              </c:ext>
            </c:extLst>
          </c:dPt>
          <c:dPt>
            <c:idx val="1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11-431F-9771-32488C43711B}"/>
              </c:ext>
            </c:extLst>
          </c:dPt>
          <c:dPt>
            <c:idx val="2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11-431F-9771-32488C437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</c:v>
                </c:pt>
                <c:pt idx="1">
                  <c:v>лесные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0.40400000000000008</c:v>
                </c:pt>
                <c:pt idx="1">
                  <c:v>0.4270000000000001</c:v>
                </c:pt>
                <c:pt idx="2">
                  <c:v>0.16900000000000001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11-431F-9771-32488C43711B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6FC4-AC57-444C-86A7-5BC1F013D45A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685B-44E9-4663-82E0-4F2EDD981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2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685B-44E9-4663-82E0-4F2EDD98153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38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9CC2-0E71-45F1-8075-63F854BCAE11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A569-DAAC-40FB-8589-191C5AAF053A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DA7E-CE23-45F0-8C60-51E20BE6D1A6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FFA7-3A82-4540-B372-98408BEBB267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4D57-6232-4945-B9F3-8272625A57BC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5841-630D-47CE-B6E5-2703559A4AF1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0D5E-8258-42E1-965B-757E890F33C7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B604-F881-475E-8B30-D24438A98260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D1F3-5A5C-402F-ABF2-CE6C270F4AF7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2D41-1DC2-4520-BA28-A3E5B3BB52F9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3ED4-5E16-40D0-8ED4-CFB273BDFA8F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18C4-D31E-4B25-949F-97AD08DE4DAE}" type="datetime1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20D2-2B1F-465A-8FD7-18E40B2E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157192"/>
            <a:ext cx="8557632" cy="1512168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И БИОЛОГИЧЕСКАЯ </a:t>
            </a:r>
            <a:b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БЕЗОПАСНОСТЬ РЕСПУБЛИКИ БЕЛАРУСЬ – </a:t>
            </a:r>
            <a:b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ИНТЕРЕСЫ, УГРОЗЫ, ОЦЕНКА СОСТОЯНИЯ И НАПРАВЛЕНИЯ ОБЕСПЕЧЕНИЯ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Развитие генной инженерии, как источник биологической опасности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952" y="1988840"/>
            <a:ext cx="33409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генетически модифицированные организмы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9032" y="1988840"/>
            <a:ext cx="43791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генно-инженерные сорта растений выращиваются на площади более 191 млн. га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29 странах.</a:t>
            </a:r>
          </a:p>
        </p:txBody>
      </p:sp>
      <p:cxnSp>
        <p:nvCxnSpPr>
          <p:cNvPr id="4" name="Прямая со стрелкой 3"/>
          <p:cNvCxnSpPr>
            <a:stCxn id="6" idx="3"/>
            <a:endCxn id="7" idx="1"/>
          </p:cNvCxnSpPr>
          <p:nvPr/>
        </p:nvCxnSpPr>
        <p:spPr>
          <a:xfrm>
            <a:off x="3851920" y="2636912"/>
            <a:ext cx="427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274480" y="3414310"/>
            <a:ext cx="43791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создание гибридного вируса, сочетающего Омикрон и оригинальный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Уханьский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штамм</a:t>
            </a:r>
          </a:p>
        </p:txBody>
      </p:sp>
      <p:cxnSp>
        <p:nvCxnSpPr>
          <p:cNvPr id="10" name="Прямая со стрелкой 9"/>
          <p:cNvCxnSpPr>
            <a:stCxn id="6" idx="3"/>
            <a:endCxn id="11" idx="1"/>
          </p:cNvCxnSpPr>
          <p:nvPr/>
        </p:nvCxnSpPr>
        <p:spPr>
          <a:xfrm>
            <a:off x="3851920" y="2636912"/>
            <a:ext cx="422560" cy="1425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9776" y="5013176"/>
            <a:ext cx="33409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патогенные биологические агенты (ПБА)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74480" y="4824536"/>
            <a:ext cx="4690008" cy="184482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вирусы (натуральная оспа, вирусы-возбудители геморрагических лихорадок, вирус желтой лихорадки), токсины (холерный токсин, стафилококковый, дифтерийный токсин)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10744" y="5661248"/>
            <a:ext cx="427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084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60" y="4149080"/>
            <a:ext cx="9144000" cy="309067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11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115212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Угрозой могут также стать древние микроорганизмы, потенциально патогенные для человека, высвобождаемые в результате таяния льдов Арктики и Антарктики.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6912"/>
            <a:ext cx="2986472" cy="25182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860032" y="2520058"/>
            <a:ext cx="3798168" cy="18920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невозможно в полной мере оценить потенциальные риски «возвращения» микроорганизмов прошлого.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78930" y="2825635"/>
            <a:ext cx="499862" cy="1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51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908" y="5992232"/>
            <a:ext cx="3744416" cy="8657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факторы, влияющие на инфекционную заболеваемость: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904" y="2200748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процессы глобализации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5112" y="2200748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возрастание мобильности населения и миграции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768" y="3008749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урбанизация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0304" y="3002934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изменение климата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768" y="3820292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увеличение контактов с дикой природой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0864" y="3825996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сохранение военных конфликтов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952" y="5264292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вакцинация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0304" y="5245256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разработка новых методов лечения и диагностики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75928" y="1722608"/>
            <a:ext cx="194376" cy="427932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8940" y="4456291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ПОЛОЖИТЕЛЬНЫЕ:</a:t>
            </a:r>
            <a:endParaRPr lang="ru-RU" sz="20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15" name="Прямая со стрелкой 14"/>
          <p:cNvCxnSpPr>
            <a:stCxn id="16" idx="2"/>
            <a:endCxn id="13" idx="0"/>
          </p:cNvCxnSpPr>
          <p:nvPr/>
        </p:nvCxnSpPr>
        <p:spPr>
          <a:xfrm>
            <a:off x="4584576" y="5032355"/>
            <a:ext cx="2081364" cy="212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2"/>
            <a:endCxn id="12" idx="0"/>
          </p:cNvCxnSpPr>
          <p:nvPr/>
        </p:nvCxnSpPr>
        <p:spPr>
          <a:xfrm flipH="1">
            <a:off x="2506588" y="5032355"/>
            <a:ext cx="2077988" cy="231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82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13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264" y="1154908"/>
            <a:ext cx="8147248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источники распространяемых животными инфекций: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952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птицы (перелетные)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0136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грызуны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9320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кровососущие членистоногие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913210"/>
            <a:ext cx="2122578" cy="1154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71" t="10148" b="13900"/>
          <a:stretch/>
        </p:blipFill>
        <p:spPr>
          <a:xfrm>
            <a:off x="6228184" y="2798142"/>
            <a:ext cx="205690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72" y="2822025"/>
            <a:ext cx="2888640" cy="1464402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 flipH="1">
            <a:off x="4584576" y="1730972"/>
            <a:ext cx="10312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6" idx="0"/>
          </p:cNvCxnSpPr>
          <p:nvPr/>
        </p:nvCxnSpPr>
        <p:spPr>
          <a:xfrm flipH="1">
            <a:off x="1785392" y="1730972"/>
            <a:ext cx="2809496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8" idx="0"/>
          </p:cNvCxnSpPr>
          <p:nvPr/>
        </p:nvCxnSpPr>
        <p:spPr>
          <a:xfrm>
            <a:off x="4594888" y="1730972"/>
            <a:ext cx="2788872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10952" y="4418162"/>
            <a:ext cx="8147248" cy="71119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учетом изменений климата, активное участие животных в распространении новых инфекций становится более вероятным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952" y="5261094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высокопатогенный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грипп птиц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0136" y="5261094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сибирская язва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1632" y="5245878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бруцеллез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952" y="6028968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туберкулез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20448" y="6028967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бешенство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01344" y="599853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ящур</a:t>
            </a:r>
          </a:p>
        </p:txBody>
      </p:sp>
    </p:spTree>
    <p:extLst>
      <p:ext uri="{BB962C8B-B14F-4D97-AF65-F5344CB8AC3E}">
        <p14:creationId xmlns:p14="http://schemas.microsoft.com/office/powerpoint/2010/main" xmlns="" val="283879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57200" y="33265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1584176" cy="11551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16632"/>
            <a:ext cx="919251" cy="86409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528" y="2348880"/>
            <a:ext cx="4176464" cy="400747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безопасность </a:t>
            </a:r>
            <a:r>
              <a:rPr lang="ru-RU" sz="21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состояние защищенности окружающей среды, жизни и здоровья граждан от угроз, возникающих в результате антропогенных воздействий, а также факторов, процессов и явлений природного и техногенного характера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348880"/>
            <a:ext cx="4176464" cy="400747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безопасность </a:t>
            </a:r>
            <a:r>
              <a:rPr lang="ru-RU" sz="21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состояние защищенности населения, животных и растений, окружающей среды от воздействия опасных биологических факторов, при котором обеспечивается допустимый уровень биологического риска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32741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4704" y="129739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3904" y="2547209"/>
            <a:ext cx="3922672" cy="13476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Стратегия в области охраны окружающей среды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Республики Беларусь на период до 2035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056" y="1298615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Республике Беларусь сформирована нормативная правовая основа в области обеспечения экологической и биологической безопасности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1632" y="2547209"/>
            <a:ext cx="3922672" cy="13476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проект новой Концепции национальной безопасности Республики Беларусь</a:t>
            </a:r>
          </a:p>
        </p:txBody>
      </p:sp>
      <p:cxnSp>
        <p:nvCxnSpPr>
          <p:cNvPr id="4" name="Прямая со стрелкой 3"/>
          <p:cNvCxnSpPr>
            <a:stCxn id="10" idx="2"/>
            <a:endCxn id="25" idx="0"/>
          </p:cNvCxnSpPr>
          <p:nvPr/>
        </p:nvCxnSpPr>
        <p:spPr>
          <a:xfrm flipH="1">
            <a:off x="2575240" y="2234719"/>
            <a:ext cx="2145440" cy="312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0" idx="2"/>
            <a:endCxn id="11" idx="0"/>
          </p:cNvCxnSpPr>
          <p:nvPr/>
        </p:nvCxnSpPr>
        <p:spPr>
          <a:xfrm>
            <a:off x="4720680" y="2234719"/>
            <a:ext cx="2112288" cy="312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759344" y="4221088"/>
            <a:ext cx="3922672" cy="15460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Государственная программа «Охрана окружающей среды и устойчивое использование природных ресурсов» на 2021–2025 годы </a:t>
            </a:r>
          </a:p>
        </p:txBody>
      </p:sp>
      <p:cxnSp>
        <p:nvCxnSpPr>
          <p:cNvPr id="8" name="Прямая со стрелкой 7"/>
          <p:cNvCxnSpPr>
            <a:stCxn id="10" idx="2"/>
          </p:cNvCxnSpPr>
          <p:nvPr/>
        </p:nvCxnSpPr>
        <p:spPr>
          <a:xfrm flipH="1">
            <a:off x="4695616" y="2234719"/>
            <a:ext cx="25064" cy="19863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61667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99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622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в экологической сфере: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9296" y="1988840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сохранение благоприятной окружающей среды для жизнедеятельности населения;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9296" y="2804442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преодоление негативных последствий радиоактивного загрязнения территории страны и иных чрезвычайных ситуаций, реабилитация экологически нарушенных территорий;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328" y="3812553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экологически ориентированное социально-экономическое развитие государства;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472" y="4820664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рациональное использование природно-ресурсного потенциала, сохранение биологического и ландшафтного разнообразия, экологического равновесия природных систем;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48" y="5828775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адаптация к изменению климата.</a:t>
            </a:r>
          </a:p>
        </p:txBody>
      </p:sp>
      <p:cxnSp>
        <p:nvCxnSpPr>
          <p:cNvPr id="8" name="Прямая со стрелкой 7"/>
          <p:cNvCxnSpPr>
            <a:stCxn id="25" idx="2"/>
            <a:endCxn id="5" idx="0"/>
          </p:cNvCxnSpPr>
          <p:nvPr/>
        </p:nvCxnSpPr>
        <p:spPr>
          <a:xfrm>
            <a:off x="4642920" y="17008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521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3704" y="1077896"/>
            <a:ext cx="8395192" cy="6948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национальными интересами в области биологической безопасности являются: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3704" y="2060816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обеспечение санитарно-эпидемиологического благополучия населения, предотвращение недопустимых потерь сельскохозяйственных животных и растений от заразных болезней и вредителей;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3704" y="3474854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развитие контролируемых биотехнологий, обеспечение соответствия продовольствия и растительной продукции национальным и международным санитарно-эпидемиологическим, ветеринарно-санитарным и фитосанитарным требованиям;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136" y="4915602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регулирование распространения и численности агрессивных чужеродных видов животных и растений и укрепление международных и региональных механизмов обеспечения биологической безопасности.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17727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439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16309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 незаконное перемещение через таможенную границу Евразийского экономического союза или Государственную границу Республики Беларусь предусмотрена уголовная ответственность в виде лишения свободы на срок от 3 до 12 лет со штрафом или без штрафа.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2924944"/>
            <a:ext cx="211328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сильнодейству-ющих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ядовитых, отравляющих веществ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0304" y="2924943"/>
            <a:ext cx="2211696" cy="15841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радиоактивных материалов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4320" y="2924942"/>
            <a:ext cx="2213944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огнестрельного оружия, его составных частей или компонентов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04824" y="2924942"/>
            <a:ext cx="1954568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боеприпасов, взрывчатых веществ, взрывных устройств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96" y="4725142"/>
            <a:ext cx="211328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оружия массового поражения или средств доставки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0304" y="4725142"/>
            <a:ext cx="45879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материалов или оборудования, которые могут быть использованы при создании оружия массового поражения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04824" y="4725142"/>
            <a:ext cx="1954568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иных видов вооружения и военной техники </a:t>
            </a:r>
          </a:p>
        </p:txBody>
      </p:sp>
    </p:spTree>
    <p:extLst>
      <p:ext uri="{BB962C8B-B14F-4D97-AF65-F5344CB8AC3E}">
        <p14:creationId xmlns:p14="http://schemas.microsoft.com/office/powerpoint/2010/main" xmlns="" val="255775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286647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Достижения в сфере экологической безопасности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608" y="2286303"/>
            <a:ext cx="3564952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Атмосферный воздух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608" y="3101906"/>
            <a:ext cx="3564952" cy="28803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 результатам анализа данных о выбросах загрязняющих веществ в атмосферный воздух в 2017–2021 годах установлена тенденция их снижения при незначительных вариациях и изменениях</a:t>
            </a:r>
          </a:p>
        </p:txBody>
      </p:sp>
      <p:cxnSp>
        <p:nvCxnSpPr>
          <p:cNvPr id="4" name="Прямая со стрелкой 3"/>
          <p:cNvCxnSpPr>
            <a:stCxn id="5" idx="2"/>
            <a:endCxn id="6" idx="0"/>
          </p:cNvCxnSpPr>
          <p:nvPr/>
        </p:nvCxnSpPr>
        <p:spPr>
          <a:xfrm>
            <a:off x="2354084" y="2765167"/>
            <a:ext cx="0" cy="336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466840690"/>
              </p:ext>
            </p:extLst>
          </p:nvPr>
        </p:nvGraphicFramePr>
        <p:xfrm>
          <a:off x="3563888" y="21733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8316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372" y="1633764"/>
            <a:ext cx="81472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для человечества особую опасность представляют экологические проблемы, возникшие в результате возрастания антропогенной нагрузки на окружающую среду, вызванной ростом промышленного производства в современном мире</a:t>
            </a:r>
          </a:p>
        </p:txBody>
      </p:sp>
      <p:sp>
        <p:nvSpPr>
          <p:cNvPr id="6" name="Овал 5"/>
          <p:cNvSpPr/>
          <p:nvPr/>
        </p:nvSpPr>
        <p:spPr>
          <a:xfrm>
            <a:off x="3240832" y="4209878"/>
            <a:ext cx="2952328" cy="12241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ИСТОЧНИКИ ВОЗДЕЙСТВИЙ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561020" y="3143678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энергетика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3091644" y="3143678"/>
            <a:ext cx="3312368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химическая промышленность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6687398" y="3134886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транспорт</a:t>
            </a:r>
          </a:p>
        </p:txBody>
      </p:sp>
      <p:sp>
        <p:nvSpPr>
          <p:cNvPr id="10" name="Овал 9"/>
          <p:cNvSpPr/>
          <p:nvPr/>
        </p:nvSpPr>
        <p:spPr>
          <a:xfrm>
            <a:off x="427348" y="4438467"/>
            <a:ext cx="2380383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нефтехимия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6688060" y="4438467"/>
            <a:ext cx="2380383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ЖКХ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40832" y="5733256"/>
            <a:ext cx="3312368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сельское хозяйство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561020" y="5733256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лесное хозяйство</a:t>
            </a:r>
          </a:p>
        </p:txBody>
      </p:sp>
      <p:cxnSp>
        <p:nvCxnSpPr>
          <p:cNvPr id="16" name="Прямая со стрелкой 15"/>
          <p:cNvCxnSpPr>
            <a:stCxn id="6" idx="0"/>
            <a:endCxn id="8" idx="4"/>
          </p:cNvCxnSpPr>
          <p:nvPr/>
        </p:nvCxnSpPr>
        <p:spPr>
          <a:xfrm flipV="1">
            <a:off x="4716996" y="3910636"/>
            <a:ext cx="30832" cy="299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1"/>
            <a:endCxn id="7" idx="5"/>
          </p:cNvCxnSpPr>
          <p:nvPr/>
        </p:nvCxnSpPr>
        <p:spPr>
          <a:xfrm flipH="1" flipV="1">
            <a:off x="2478708" y="3798318"/>
            <a:ext cx="1194482" cy="59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10" idx="6"/>
          </p:cNvCxnSpPr>
          <p:nvPr/>
        </p:nvCxnSpPr>
        <p:spPr>
          <a:xfrm flipH="1">
            <a:off x="2807731" y="4821946"/>
            <a:ext cx="4331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14" idx="7"/>
          </p:cNvCxnSpPr>
          <p:nvPr/>
        </p:nvCxnSpPr>
        <p:spPr>
          <a:xfrm flipH="1">
            <a:off x="2478708" y="5254743"/>
            <a:ext cx="1194482" cy="59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4"/>
          </p:cNvCxnSpPr>
          <p:nvPr/>
        </p:nvCxnSpPr>
        <p:spPr>
          <a:xfrm>
            <a:off x="4716996" y="5434014"/>
            <a:ext cx="8423" cy="299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7"/>
            <a:endCxn id="9" idx="3"/>
          </p:cNvCxnSpPr>
          <p:nvPr/>
        </p:nvCxnSpPr>
        <p:spPr>
          <a:xfrm flipV="1">
            <a:off x="5760802" y="3789526"/>
            <a:ext cx="1255619" cy="599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6"/>
            <a:endCxn id="11" idx="2"/>
          </p:cNvCxnSpPr>
          <p:nvPr/>
        </p:nvCxnSpPr>
        <p:spPr>
          <a:xfrm>
            <a:off x="6193160" y="4821946"/>
            <a:ext cx="494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58788" y="1155250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Согласно Парижскому соглашению Беларусь взяла на себя обязательства к 2030 году уменьшить выбросы парниковых газов на 28% по сравнению с 1990 годом.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320" y="2209988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2020 году Республика Беларусь сократила выбросы парниковых газов на 38,9%</a:t>
            </a:r>
          </a:p>
        </p:txBody>
      </p:sp>
      <p:cxnSp>
        <p:nvCxnSpPr>
          <p:cNvPr id="4" name="Прямая со стрелкой 3"/>
          <p:cNvCxnSpPr>
            <a:stCxn id="6" idx="3"/>
          </p:cNvCxnSpPr>
          <p:nvPr/>
        </p:nvCxnSpPr>
        <p:spPr>
          <a:xfrm>
            <a:off x="4065632" y="3237631"/>
            <a:ext cx="10104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076056" y="2209988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целевой показатель по снижению выбросов парниковых газов к 2025 году выполняется в полном объеме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320" y="4461230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общая картина состояния атмосферного воздуха достаточно благополучна</a:t>
            </a:r>
          </a:p>
        </p:txBody>
      </p:sp>
      <p:cxnSp>
        <p:nvCxnSpPr>
          <p:cNvPr id="12" name="Прямая со стрелкой 11"/>
          <p:cNvCxnSpPr>
            <a:stCxn id="11" idx="3"/>
          </p:cNvCxnSpPr>
          <p:nvPr/>
        </p:nvCxnSpPr>
        <p:spPr>
          <a:xfrm>
            <a:off x="4065632" y="5488873"/>
            <a:ext cx="10104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076056" y="4461230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состояние воздуха оценивается в основном как очень хорошее, хорошее и умеренное</a:t>
            </a:r>
          </a:p>
        </p:txBody>
      </p:sp>
    </p:spTree>
    <p:extLst>
      <p:ext uri="{BB962C8B-B14F-4D97-AF65-F5344CB8AC3E}">
        <p14:creationId xmlns:p14="http://schemas.microsoft.com/office/powerpoint/2010/main" xmlns="" val="331479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13175"/>
            <a:ext cx="9144000" cy="187383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21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земельные ресурсы и почвы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938144272"/>
              </p:ext>
            </p:extLst>
          </p:nvPr>
        </p:nvGraphicFramePr>
        <p:xfrm>
          <a:off x="251520" y="1700809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935480" y="1734748"/>
            <a:ext cx="3856512" cy="17662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отличие от большинства западноевропейских государств в нашей стране сохранились естественно возобновляемые болотные массивы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5480" y="3900110"/>
            <a:ext cx="3856512" cy="189590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1 348 болот общей площадью около 863 тыс. га. Болота страны очищают атмосферу так же эффективно, как способны очистить 20 млн га леса.</a:t>
            </a:r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>
            <a:off x="6863736" y="3501008"/>
            <a:ext cx="0" cy="399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40947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8364"/>
            <a:ext cx="9144000" cy="392869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водные ресурсы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0472" y="170080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водный потенциал Республики Беларусь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364096"/>
            <a:ext cx="2833512" cy="12089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тыс. водотоков общей протяженностью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90,6 тыс. км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5856" y="2364096"/>
            <a:ext cx="2808312" cy="12089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более 10 тыс. озер, в которых сосредоточено около 9 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куб. км 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8840" y="2348880"/>
            <a:ext cx="27556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85 водохранилищ площадью от 100 га,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1,5 тыс. прудов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86612" y="3683082"/>
            <a:ext cx="2833512" cy="11940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год на одного жителя Беларуси приходится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6,1 тыс.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куб.м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 воды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70428" y="3683082"/>
            <a:ext cx="2676824" cy="11940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среднеевропейский показатель - 4,6 тыс. куб. м.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160" y="505223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изменения в водопользовании (снижение):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83280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30% изъятия (добычи) воды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29116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31% использование воды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74952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12% сточных вод</a:t>
            </a:r>
          </a:p>
        </p:txBody>
      </p:sp>
      <p:cxnSp>
        <p:nvCxnSpPr>
          <p:cNvPr id="7" name="Прямая со стрелкой 6"/>
          <p:cNvCxnSpPr>
            <a:stCxn id="21" idx="2"/>
            <a:endCxn id="24" idx="0"/>
          </p:cNvCxnSpPr>
          <p:nvPr/>
        </p:nvCxnSpPr>
        <p:spPr>
          <a:xfrm>
            <a:off x="4681784" y="5531102"/>
            <a:ext cx="0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1" idx="2"/>
            <a:endCxn id="23" idx="0"/>
          </p:cNvCxnSpPr>
          <p:nvPr/>
        </p:nvCxnSpPr>
        <p:spPr>
          <a:xfrm flipH="1">
            <a:off x="2235948" y="5531102"/>
            <a:ext cx="2445836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1" idx="2"/>
            <a:endCxn id="26" idx="0"/>
          </p:cNvCxnSpPr>
          <p:nvPr/>
        </p:nvCxnSpPr>
        <p:spPr>
          <a:xfrm>
            <a:off x="4681784" y="5531102"/>
            <a:ext cx="2445836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702794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68" y="4040408"/>
            <a:ext cx="9144000" cy="39856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23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лесное хозяйство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0472" y="1700808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сфере лесного хозяйства выполнены в полном объеме показатели, установленные на 2022 г.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0472" y="2588312"/>
            <a:ext cx="3280312" cy="9847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лесистость территории лесного фонда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06488" y="2588312"/>
            <a:ext cx="3280312" cy="9847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заготовка древесины </a:t>
            </a:r>
            <a:r>
              <a:rPr lang="en-US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 га покрытых лесом земель </a:t>
            </a:r>
          </a:p>
        </p:txBody>
      </p:sp>
      <p:cxnSp>
        <p:nvCxnSpPr>
          <p:cNvPr id="4" name="Прямая со стрелкой 3"/>
          <p:cNvCxnSpPr>
            <a:stCxn id="25" idx="2"/>
            <a:endCxn id="27" idx="0"/>
          </p:cNvCxnSpPr>
          <p:nvPr/>
        </p:nvCxnSpPr>
        <p:spPr>
          <a:xfrm flipH="1">
            <a:off x="2250628" y="2348880"/>
            <a:ext cx="2433468" cy="239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5" idx="2"/>
            <a:endCxn id="28" idx="0"/>
          </p:cNvCxnSpPr>
          <p:nvPr/>
        </p:nvCxnSpPr>
        <p:spPr>
          <a:xfrm>
            <a:off x="4684096" y="2348880"/>
            <a:ext cx="2362548" cy="239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10472" y="3789584"/>
            <a:ext cx="3280312" cy="5755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40,1%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06488" y="3789584"/>
            <a:ext cx="3280312" cy="5755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3,12 куб. м.</a:t>
            </a:r>
          </a:p>
        </p:txBody>
      </p:sp>
      <p:cxnSp>
        <p:nvCxnSpPr>
          <p:cNvPr id="10" name="Прямая со стрелкой 9"/>
          <p:cNvCxnSpPr>
            <a:stCxn id="27" idx="2"/>
            <a:endCxn id="29" idx="0"/>
          </p:cNvCxnSpPr>
          <p:nvPr/>
        </p:nvCxnSpPr>
        <p:spPr>
          <a:xfrm>
            <a:off x="2250628" y="3573016"/>
            <a:ext cx="0" cy="21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8" idx="2"/>
            <a:endCxn id="31" idx="0"/>
          </p:cNvCxnSpPr>
          <p:nvPr/>
        </p:nvCxnSpPr>
        <p:spPr>
          <a:xfrm>
            <a:off x="7046644" y="3573016"/>
            <a:ext cx="0" cy="21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10472" y="4557720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протяжении ряда лет обеспечивается превышение площади создания лесов над их вырубкой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3524860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96" y="5909119"/>
            <a:ext cx="964841" cy="96484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добыча полезных ископаемых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472" y="1700808"/>
            <a:ext cx="814724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2016–2022 годах в нашей стране было открыто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месторождений нефти. Ежегодный объем добычи нефти стабилизировался на уровне 1,7–1,74 млн т. При этом ежегодный прирост запасов превысил уровень добычи нефти.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0472" y="321297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2022 году выполнены поисковые работы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3902096"/>
            <a:ext cx="3169440" cy="21191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участках, перспективных на выявление месторождений базальтов в Пинском и Ивановском районах Брестской области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152" y="3940974"/>
            <a:ext cx="3074768" cy="208031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детальная разведка месторождения мергельно-меловых пород в Волковысском районе Гродненской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6084" y="3930640"/>
            <a:ext cx="2447184" cy="29273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вскрыты породы, обогащенные редкоземельными элементами и содержащие повышенные концентрации серебра, золота и палладия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3691840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91680" y="3691840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596336" y="3702175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80561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отходы производства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0472" y="170080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определены основные подходы по повышению эффективности системы обращения с твердыми коммунальными отходами и вторичными материальными ресурсами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296" y="2888940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установлено более 9,4 тыс. контейнеров для сбора отходов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38828" y="2863788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тыс. контейнеров для раздельного сбора отходов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67184" y="2888940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приобретено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59 мусоровозов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4844991"/>
            <a:ext cx="2518652" cy="18764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функционирует 1683 приемных пункта вторичных материальных ресурсов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8828" y="4844992"/>
            <a:ext cx="2490536" cy="744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том числе 1413 стационарных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38828" y="5845754"/>
            <a:ext cx="2490536" cy="6652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270 передвижных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087948" y="5589240"/>
            <a:ext cx="350880" cy="245862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581128"/>
            <a:ext cx="1289421" cy="23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81100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отходы производства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проведены мероприятия по оптимизации количества имеющихся полигонов и мини-полигонов: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2636912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закрыто 23 мини-полигона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636912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рекультивирован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61 объект захоронения ТКО</a:t>
            </a:r>
          </a:p>
        </p:txBody>
      </p:sp>
      <p:cxnSp>
        <p:nvCxnSpPr>
          <p:cNvPr id="4" name="Прямая со стрелкой 3"/>
          <p:cNvCxnSpPr>
            <a:stCxn id="6" idx="2"/>
            <a:endCxn id="7" idx="0"/>
          </p:cNvCxnSpPr>
          <p:nvPr/>
        </p:nvCxnSpPr>
        <p:spPr>
          <a:xfrm flipH="1">
            <a:off x="3296988" y="2420888"/>
            <a:ext cx="1387108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8" idx="0"/>
          </p:cNvCxnSpPr>
          <p:nvPr/>
        </p:nvCxnSpPr>
        <p:spPr>
          <a:xfrm>
            <a:off x="4684096" y="2420888"/>
            <a:ext cx="134919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3859849"/>
            <a:ext cx="2490536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создано 16 крупных межрайонных объектов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5944" y="3859848"/>
            <a:ext cx="2717348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суммарная мощность 1,8 млн т коммунальных отходов в год</a:t>
            </a: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 flipV="1">
            <a:off x="2742056" y="4504312"/>
            <a:ext cx="5738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07504" y="5334468"/>
            <a:ext cx="3065734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Уровень использования твердых коммунальных отходов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9350" y="5460309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2012 г – 10%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75998" y="5460309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2022 – 32%</a:t>
            </a:r>
          </a:p>
        </p:txBody>
      </p:sp>
      <p:cxnSp>
        <p:nvCxnSpPr>
          <p:cNvPr id="20" name="Прямая со стрелкой 19"/>
          <p:cNvCxnSpPr>
            <a:stCxn id="16" idx="3"/>
            <a:endCxn id="18" idx="1"/>
          </p:cNvCxnSpPr>
          <p:nvPr/>
        </p:nvCxnSpPr>
        <p:spPr>
          <a:xfrm flipV="1">
            <a:off x="3173238" y="5978931"/>
            <a:ext cx="25611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19886" y="5981179"/>
            <a:ext cx="25611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670" y="3901314"/>
            <a:ext cx="1429191" cy="13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79465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059832" y="5393154"/>
            <a:ext cx="5739064" cy="132831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около четверти лесного фонда, более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100 месторождений сырья и минералов,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265 тыс. га плодородных земель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 340 промышленных предприятий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 апреля 1986 г. на Чернобыльской АЭС произошла трагедия.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Это не наша вина, не наша авария, но боль и страшные последствия – наши.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816" y="2924944"/>
            <a:ext cx="1872208" cy="18722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68960" y="2916912"/>
            <a:ext cx="6129936" cy="23402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Более трети всех радиоактивных веществ, выброшенных в атмосферу в 1986 году, осело на белорусской земле и заняло почти четвертую часть территории Беларуси. Пятая часть населения страны оказалась в зоне загрязнения, 479 населенных пунктов перестали существовать.</a:t>
            </a:r>
            <a:endParaRPr lang="ru-RU" sz="2000" b="1" u="sng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52" y="5393155"/>
            <a:ext cx="2490536" cy="132831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зараженной территории осталось</a:t>
            </a:r>
          </a:p>
        </p:txBody>
      </p:sp>
      <p:cxnSp>
        <p:nvCxnSpPr>
          <p:cNvPr id="10" name="Прямая со стрелкой 9"/>
          <p:cNvCxnSpPr>
            <a:stCxn id="8" idx="3"/>
            <a:endCxn id="9" idx="1"/>
          </p:cNvCxnSpPr>
          <p:nvPr/>
        </p:nvCxnSpPr>
        <p:spPr>
          <a:xfrm flipV="1">
            <a:off x="2720188" y="6057314"/>
            <a:ext cx="3396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52645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поступательное возвращение пострадавших территорий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 нормальной жизни нацелена вся государственная политика Беларуси.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48" y="278092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Всего более чем за четверть века в Беларуси реализовано пять госпрограмм по преодолению последствий катастрофы на Чернобыльской АЭС.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48" y="3845040"/>
            <a:ext cx="8147248" cy="25113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сегодняшний день в республике реализуется шестая государственная программа на 2021–2025 годы, общий объем финансирования которой составляет почти 3 млрд рублей 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2021 году на выполнение мероприятий госпрограммы фактически использовано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538,7 млн рублей, в 2022 году – 568,7 млн рублей).</a:t>
            </a:r>
          </a:p>
        </p:txBody>
      </p:sp>
    </p:spTree>
    <p:extLst>
      <p:ext uri="{BB962C8B-B14F-4D97-AF65-F5344CB8AC3E}">
        <p14:creationId xmlns:p14="http://schemas.microsoft.com/office/powerpoint/2010/main" xmlns="" val="259860433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69296" y="6237860"/>
            <a:ext cx="8147248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подбор культур и сортов растений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 послеаварийный период радиационная обстановка на сельскохозяйственных землях значительно улучшилась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96" y="2507768"/>
            <a:ext cx="3457472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концентрация долгоживущих радионуклидов цезия-137 и стронция-90 уменьшилась почти на половину (по причине естественного распада)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499831"/>
            <a:ext cx="3362800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внедрены технологии оптимизации агрохимических свойств почв и возделывания сельскохозяйственных культур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7308" y="2507768"/>
            <a:ext cx="2042480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комплекс агрохимических и агротехнических защитных мероприятий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560" y="4880763"/>
            <a:ext cx="2376264" cy="121191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известкование кислых почв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7280" y="4893290"/>
            <a:ext cx="2376264" cy="120737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внесение минеральных и органических удобрений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4883030"/>
            <a:ext cx="2376264" cy="120737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комплексное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перезалужение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и окультуривание луговых земель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55412" y="233862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53740" y="234888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24328" y="234888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08548" y="4740016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2" idx="0"/>
          </p:cNvCxnSpPr>
          <p:nvPr/>
        </p:nvCxnSpPr>
        <p:spPr>
          <a:xfrm flipH="1">
            <a:off x="2143692" y="4740016"/>
            <a:ext cx="2464856" cy="140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4" idx="0"/>
          </p:cNvCxnSpPr>
          <p:nvPr/>
        </p:nvCxnSpPr>
        <p:spPr>
          <a:xfrm>
            <a:off x="4608548" y="4740016"/>
            <a:ext cx="2375720" cy="143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78751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06805"/>
            <a:ext cx="9144000" cy="36118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776" y="22811"/>
            <a:ext cx="8229600" cy="50818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952" y="1004163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ближайшие несколько лет человечество столкнется с еще большим потеплением атмосферы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0952" y="1884219"/>
            <a:ext cx="499862" cy="132344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259632" y="1824085"/>
            <a:ext cx="676652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атмосферные уровни парниковых газов достигли рекордных значений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81525" y="2732645"/>
            <a:ext cx="2502024" cy="3673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2021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52733" y="2732645"/>
            <a:ext cx="2543200" cy="37665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доиндустриальный уровень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952" y="3314464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углекислый газ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0952" y="4165115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метан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0952" y="5015766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закись азота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81525" y="3314463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415,7 частей на миллион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81525" y="416511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1908 частей на миллиард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81525" y="5015766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334,5 частей на миллиард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52733" y="3316153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149 %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52733" y="4174458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262 %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52733" y="5025109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124 %</a:t>
            </a:r>
          </a:p>
        </p:txBody>
      </p:sp>
    </p:spTree>
    <p:extLst>
      <p:ext uri="{BB962C8B-B14F-4D97-AF65-F5344CB8AC3E}">
        <p14:creationId xmlns:p14="http://schemas.microsoft.com/office/powerpoint/2010/main" xmlns="" val="304976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472" y="1700808"/>
            <a:ext cx="8147248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Беларуси приняты многократно более жесткие, чем в ЕАЭС, допустимые уровни содержания стронция-90 в продуктах питания.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61304" y="2890019"/>
            <a:ext cx="4537592" cy="364889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«Я неоднократно подчеркивал, что радиационная безопасность и надежность эксплуатации атомной станции – это приоритет из приоритетов. Мы долго обсуждали эти вопросы на этапе принятия серьезнейшего решения о строительстве станции, учли весь мировой опыт. Здесь используются высочайшие технологии.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Это – достояние нашего народа».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r="22438" b="8000"/>
          <a:stretch/>
        </p:blipFill>
        <p:spPr>
          <a:xfrm>
            <a:off x="755576" y="3294868"/>
            <a:ext cx="3240360" cy="28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48911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31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6394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Защита населения и окружающей среды от техногенных и природных воздействий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472" y="2096852"/>
            <a:ext cx="8147248" cy="2160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Радиационный контроль по линии Государственного таможенного комитета осуществляется при помощи стационарных систем радиационного контроля в целях выявления товаров, транспортных средств и физических лиц с уровнем ионизирующего излучения, превышающим естественный радиационный фон для данной местности.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9296" y="458112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Согласно результатам Национальной системы мониторинга окружающей среды в Республике Беларусь, ситуация в природоохранной сфере стабильная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294281719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277372"/>
            <a:ext cx="8147248" cy="9995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Беларуси особое внимание уделяется обеспечению выполнения международных конвенций и подписанных к ним протоколов в области охраны окружающей среды: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472" y="2455812"/>
            <a:ext cx="8147248" cy="6394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Конвенция о трансграничном загрязнении воздуха на большие расстояния;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472" y="3267950"/>
            <a:ext cx="8147248" cy="88112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Протокол об ограничении выбросов оксидов азота или их трансграничных потоков к Конвенции 1979 г. о трансграничном загрязнении воздуха на большие расстояния;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48" y="4321757"/>
            <a:ext cx="8147248" cy="47539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Венская конвенция об охране озонового слоя;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080" y="4969830"/>
            <a:ext cx="8147248" cy="6194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Монреальский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протокол по веществам, разрушающим озоновый слой;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48" y="5761918"/>
            <a:ext cx="8147248" cy="6194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Конвенция об оценке воздействия на окружающую среду в трансграничном контексте;</a:t>
            </a:r>
          </a:p>
        </p:txBody>
      </p:sp>
    </p:spTree>
    <p:extLst>
      <p:ext uri="{BB962C8B-B14F-4D97-AF65-F5344CB8AC3E}">
        <p14:creationId xmlns:p14="http://schemas.microsoft.com/office/powerpoint/2010/main" xmlns="" val="108844209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33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336137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1975 года Беларусь является участницей Конвенции о запрещении разработки, производства и накопления запасов бактериологического (биологического) и токсинного оружия и об их уничтожении;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648" y="2966008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2021 году учрежден Координационный совет уполномоченных органов государств – членов ОДКБ по вопросам биологической безопасности;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0472" y="4608949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 января 2023 г. в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г.Минске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был подписан Меморандум о взаимопонимании между Правительством Республики Беларусь и Правительством Российской Федерации по вопросам обеспечения биологической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115149605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223082" y="5306173"/>
            <a:ext cx="3569472" cy="1314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замена устаревших неэффективных приборов домашнего обихода на современные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648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Необходима переориентация ценностей каждого гражданина в отношении к окружающей среде.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48" y="2060848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числе правил экологического поведения человека в быту: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9296" y="3212976"/>
            <a:ext cx="3569472" cy="19876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переход от транспортных средств с двигателем внутреннего сгорания, к более безопасным и экологически чистым видам автотранспорта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296" y="5371348"/>
            <a:ext cx="3569472" cy="1314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правильная эксплуатация и утилизация шин с целью дальнейшей переработки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3082" y="3212976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установка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водосчетчиков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9448" y="4289648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установка котлов отопления в частных домах с гибридной системой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356889" y="2902191"/>
            <a:ext cx="648072" cy="93610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6387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72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числе правил экологического поведения человека в быту: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72" y="2034603"/>
            <a:ext cx="3569472" cy="128125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раздельный сбор твердых коммунальных отходов, в том числе отработанных элементов питания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9424" y="2040426"/>
            <a:ext cx="3569472" cy="2368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использование качественных и экологически чистых строительных и отделочных материалов при возведении любых построек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72" y="3501008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отказ от применения одноразовой пластиковой посуды и др.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401260" y="2034603"/>
            <a:ext cx="648072" cy="93610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72" y="4733551"/>
            <a:ext cx="3275856" cy="1805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7595" y="4922281"/>
            <a:ext cx="1803474" cy="1614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7584" y="4375247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17671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648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2019 года в белорусских школах реализуется инновационный проект «Зеленые классы белорусской столицы»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48" y="2152882"/>
            <a:ext cx="8147248" cy="9880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«Зеленые классы» организуются на базе учреждений образования, которые располагаются вблизи экологических троп и других природных объектов.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48" y="3645024"/>
            <a:ext cx="3657600" cy="243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674" y="3645024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42530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2008"/>
            <a:ext cx="2016224" cy="20162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14400" y="349914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70080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2015 году на базе лицея при Университете гражданской защиты МЧС был создан первый в Беларуси образовательный центр безопасности.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48" y="2778452"/>
            <a:ext cx="8147248" cy="9880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в стране действуют 10 территориальных центров безопасности. За последних два года в центрах прошли обучение более 255 тыс. детей.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48" y="4122509"/>
            <a:ext cx="3570290" cy="2208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430" y="4122509"/>
            <a:ext cx="3570290" cy="22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67400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6007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0728" y="1071428"/>
            <a:ext cx="8363272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Проводится информационно-разъяснительная работа.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Реализуются республиканские и региональные проекты.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728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«Час Земли»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0728" y="321202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«День Матери-Земли»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«День без автомобиля»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321297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«Посади свое дерево»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32848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«Вместе за чистую и зеленую страну»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0180" y="321202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«Чистый водоем»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0928" y="4033757"/>
            <a:ext cx="8373071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 марта 2023 г. стартовала новая экологическая кампания «Мирный созидательный труд во благо чистой и зеленой страны!»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28" y="4941168"/>
            <a:ext cx="2595627" cy="16583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895887"/>
            <a:ext cx="2151669" cy="1557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000" y="4913387"/>
            <a:ext cx="2284903" cy="1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47336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6007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1071428"/>
            <a:ext cx="8548464" cy="11334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Вопросы обеспечения экологической и биологической безопасности нашли отражение в проекте обновленной Концепции национальной безопасности Республики Беларусь.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2364" y="2803220"/>
            <a:ext cx="4083968" cy="30243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«Адаптация Концепции национальной безопасности под реалии сегодняшнего дня – вполне логичный </a:t>
            </a:r>
            <a:b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 очень своевременный шаг».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49596"/>
            <a:ext cx="4266359" cy="2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9582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0952" y="1124744"/>
            <a:ext cx="81472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Многие страны, стремясь уменьшить свою зависимость от экспорта российских углеводородов, стали наращивать поставки энергоресурсов из других источников и в ущерб экологии возобновили работу старых электростанций</a:t>
            </a:r>
          </a:p>
        </p:txBody>
      </p:sp>
      <p:sp>
        <p:nvSpPr>
          <p:cNvPr id="13" name="Стрелка вверх 12"/>
          <p:cNvSpPr/>
          <p:nvPr/>
        </p:nvSpPr>
        <p:spPr>
          <a:xfrm>
            <a:off x="469776" y="2749743"/>
            <a:ext cx="2232248" cy="3971731"/>
          </a:xfrm>
          <a:prstGeom prst="up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рост не более 1,5 ℃ в период между 2020 и 2030 гг.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702024" y="2749744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угля на 11%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294176" y="2749744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нефти на 4%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998100" y="3977680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газа на 3%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094911"/>
            <a:ext cx="2210046" cy="17630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3293">
            <a:off x="-374712" y="4015990"/>
            <a:ext cx="1688976" cy="28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567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952" y="1124744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Неблагоприятные метеорологические и климатические условия являются причиной сокращения производственного потенциала мирового сельского хозяйства.</a:t>
            </a:r>
          </a:p>
        </p:txBody>
      </p:sp>
      <p:sp>
        <p:nvSpPr>
          <p:cNvPr id="2" name="Плюс 1"/>
          <p:cNvSpPr/>
          <p:nvPr/>
        </p:nvSpPr>
        <p:spPr>
          <a:xfrm>
            <a:off x="4152528" y="2050868"/>
            <a:ext cx="864096" cy="936104"/>
          </a:xfrm>
          <a:prstGeom prst="mathPlus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952" y="2271121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нашествие вредителей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0952" y="304478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вспышки болезней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3564" y="3044781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нехватка воды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6176" y="2271121"/>
            <a:ext cx="2502024" cy="14097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истощение природных ресурсов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0952" y="407707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2050 год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33564" y="407707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население</a:t>
            </a:r>
          </a:p>
        </p:txBody>
      </p:sp>
      <p:cxnSp>
        <p:nvCxnSpPr>
          <p:cNvPr id="5" name="Прямая со стрелкой 4"/>
          <p:cNvCxnSpPr>
            <a:stCxn id="21" idx="3"/>
            <a:endCxn id="22" idx="1"/>
          </p:cNvCxnSpPr>
          <p:nvPr/>
        </p:nvCxnSpPr>
        <p:spPr>
          <a:xfrm>
            <a:off x="3012976" y="4395142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156176" y="4089024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9,7 млрд. человек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835588" y="4407093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10952" y="493543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2050 год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33564" y="493543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сельское хозяйство</a:t>
            </a:r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>
            <a:off x="3012976" y="5253505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156176" y="4947387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еобходимый	 рост 40-45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%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835588" y="5265456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333564" y="5846270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корма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5869" y="5846270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продукты питания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41259" y="5835958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сырье для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биотоплива</a:t>
            </a:r>
            <a:endParaRPr lang="ru-RU" sz="20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6" name="Прямая со стрелкой 5"/>
          <p:cNvCxnSpPr>
            <a:stCxn id="33" idx="2"/>
            <a:endCxn id="37" idx="0"/>
          </p:cNvCxnSpPr>
          <p:nvPr/>
        </p:nvCxnSpPr>
        <p:spPr>
          <a:xfrm flipH="1">
            <a:off x="7392271" y="5583526"/>
            <a:ext cx="14917" cy="252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3" idx="2"/>
            <a:endCxn id="35" idx="0"/>
          </p:cNvCxnSpPr>
          <p:nvPr/>
        </p:nvCxnSpPr>
        <p:spPr>
          <a:xfrm flipH="1">
            <a:off x="4584576" y="5583526"/>
            <a:ext cx="2822612" cy="262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3" idx="2"/>
            <a:endCxn id="36" idx="0"/>
          </p:cNvCxnSpPr>
          <p:nvPr/>
        </p:nvCxnSpPr>
        <p:spPr>
          <a:xfrm flipH="1">
            <a:off x="1776881" y="5583526"/>
            <a:ext cx="5630307" cy="262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687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Ограниченность и истощение природных ресурсов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39073"/>
            <a:ext cx="4029473" cy="2674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39073"/>
            <a:ext cx="4029473" cy="26444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0744" y="4716664"/>
            <a:ext cx="8426753" cy="19526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 данным ФАО, здоровое питание недоступно для более чем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млрд. человек. При этом в 12-ти из 60-ти государств Африки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(в т.ч. 5 самопровозглашенных) более 90% населения не могут себе позволить полноценно питаться.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46199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мире отмечается постоянный рост новых либо повторно возникающих инфекционных заболеваний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4" t="4528" b="4975"/>
          <a:stretch/>
        </p:blipFill>
        <p:spPr>
          <a:xfrm>
            <a:off x="510952" y="2147529"/>
            <a:ext cx="4104457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147529"/>
            <a:ext cx="4102896" cy="259228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2032" y="4869160"/>
            <a:ext cx="8426753" cy="162683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Вспышки лихорадки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Эбола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в Африке; заболевания, вызванного вирусом ближневосточного респираторного синдрома в Азии; лихорадки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Зика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в Южной Америке; холеры в Йемене; холеры на Гаити; пандемия гриппа A/H1N1, пандемия COVID-19,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высокопатогенный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грипп птиц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72417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США создали ряд военно-биологических лабораторий на территориях стран-членов НАТО, а затем стали активно развивать эту сеть в других государствах: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415139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Армения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2312" y="2415138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Азербайджан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7120" y="2415137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Грузия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81928" y="2415137"/>
            <a:ext cx="195456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Казахстан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76" y="3177075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Кыргызстан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0584" y="3177074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Молдова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5392" y="3177073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Узбекистан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60200" y="3177073"/>
            <a:ext cx="195456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Украина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968" y="3939008"/>
            <a:ext cx="8147248" cy="12901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Биологические лаборатории под эгидой США находятся в 27 странах. 12 таких лабораторий расположены в Армении,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– в Узбекистане, 2 – в Азербайджане. Свыше 30 лабораторий вскрыто в 12 городах на территории Украины.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008" y="5354993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Созданная на постсоветском пространстве сеть подконтрольных США исследовательских биологических центров по сути является инструментом для реализации военно-биологических программ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9854" y="4693270"/>
            <a:ext cx="499862" cy="1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51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Проект Пентагона Пи-781 проводил изучение бактериальных и вирусных патогенов, способных передаваться от летучих мышей человеку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776" y="2468312"/>
            <a:ext cx="8147248" cy="168076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целях выбора биологических агентов, наиболее опасных для населения определенного региона, во Львове, Харькове, Одессе и Киеве у 4 тыс. военнослужащих были взяты образцы крови на антитела к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хантавирусам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у 400 – на наличие антител к вирусу Конго-Крымской лихорадки.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1667259" cy="167335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52" y="4370549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Центры биологических исследований стали источником новых биологических угроз. При этом здесь нарастает опасность биологического заражения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52" y="5641355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Особую озабоченность вызывает то, что процесс расширения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биоопасной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лабораторной базы может выйти из-под контроля властей того либо иного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0032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2405</Words>
  <Application>Microsoft Office PowerPoint</Application>
  <PresentationFormat>Экран (4:3)</PresentationFormat>
  <Paragraphs>320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ЭКОЛОГИЧЕСКАЯ И БИОЛОГИЧЕСКАЯ  БЕЗОПАСНОСТЬ РЕСПУБЛИКИ БЕЛАРУСЬ –  НАЦИОНАЛЬНЫЕ ИНТЕРЕСЫ, УГРОЗЫ, ОЦЕНКА СОСТОЯНИЯ И НАПРАВЛЕНИЯ ОБЕСПЕЧЕНИЯ</vt:lpstr>
      <vt:lpstr>Мировые тенденции </vt:lpstr>
      <vt:lpstr>Мировые тенденции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1</cp:lastModifiedBy>
  <cp:revision>62</cp:revision>
  <dcterms:created xsi:type="dcterms:W3CDTF">2013-08-06T09:18:45Z</dcterms:created>
  <dcterms:modified xsi:type="dcterms:W3CDTF">2023-06-13T09:29:53Z</dcterms:modified>
</cp:coreProperties>
</file>